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notesSlides/notesSlide7.xml" ContentType="application/vnd.openxmlformats-officedocument.presentationml.notesSlide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74" r:id="rId1"/>
  </p:sldMasterIdLst>
  <p:notesMasterIdLst>
    <p:notesMasterId r:id="rId89"/>
  </p:notesMasterIdLst>
  <p:sldIdLst>
    <p:sldId id="664" r:id="rId2"/>
    <p:sldId id="806" r:id="rId3"/>
    <p:sldId id="952" r:id="rId4"/>
    <p:sldId id="953" r:id="rId5"/>
    <p:sldId id="807" r:id="rId6"/>
    <p:sldId id="951" r:id="rId7"/>
    <p:sldId id="809" r:id="rId8"/>
    <p:sldId id="950" r:id="rId9"/>
    <p:sldId id="828" r:id="rId10"/>
    <p:sldId id="829" r:id="rId11"/>
    <p:sldId id="938" r:id="rId12"/>
    <p:sldId id="813" r:id="rId13"/>
    <p:sldId id="814" r:id="rId14"/>
    <p:sldId id="815" r:id="rId15"/>
    <p:sldId id="816" r:id="rId16"/>
    <p:sldId id="817" r:id="rId17"/>
    <p:sldId id="818" r:id="rId18"/>
    <p:sldId id="819" r:id="rId19"/>
    <p:sldId id="820" r:id="rId20"/>
    <p:sldId id="822" r:id="rId21"/>
    <p:sldId id="954" r:id="rId22"/>
    <p:sldId id="823" r:id="rId23"/>
    <p:sldId id="824" r:id="rId24"/>
    <p:sldId id="825" r:id="rId25"/>
    <p:sldId id="826" r:id="rId26"/>
    <p:sldId id="827" r:id="rId27"/>
    <p:sldId id="831" r:id="rId28"/>
    <p:sldId id="832" r:id="rId29"/>
    <p:sldId id="833" r:id="rId30"/>
    <p:sldId id="834" r:id="rId31"/>
    <p:sldId id="941" r:id="rId32"/>
    <p:sldId id="942" r:id="rId33"/>
    <p:sldId id="943" r:id="rId34"/>
    <p:sldId id="944" r:id="rId35"/>
    <p:sldId id="945" r:id="rId36"/>
    <p:sldId id="838" r:id="rId37"/>
    <p:sldId id="840" r:id="rId38"/>
    <p:sldId id="839" r:id="rId39"/>
    <p:sldId id="841" r:id="rId40"/>
    <p:sldId id="946" r:id="rId41"/>
    <p:sldId id="842" r:id="rId42"/>
    <p:sldId id="843" r:id="rId43"/>
    <p:sldId id="844" r:id="rId44"/>
    <p:sldId id="845" r:id="rId45"/>
    <p:sldId id="846" r:id="rId46"/>
    <p:sldId id="847" r:id="rId47"/>
    <p:sldId id="848" r:id="rId48"/>
    <p:sldId id="849" r:id="rId49"/>
    <p:sldId id="850" r:id="rId50"/>
    <p:sldId id="852" r:id="rId51"/>
    <p:sldId id="853" r:id="rId52"/>
    <p:sldId id="854" r:id="rId53"/>
    <p:sldId id="855" r:id="rId54"/>
    <p:sldId id="857" r:id="rId55"/>
    <p:sldId id="858" r:id="rId56"/>
    <p:sldId id="859" r:id="rId57"/>
    <p:sldId id="860" r:id="rId58"/>
    <p:sldId id="872" r:id="rId59"/>
    <p:sldId id="876" r:id="rId60"/>
    <p:sldId id="884" r:id="rId61"/>
    <p:sldId id="885" r:id="rId62"/>
    <p:sldId id="871" r:id="rId63"/>
    <p:sldId id="862" r:id="rId64"/>
    <p:sldId id="864" r:id="rId65"/>
    <p:sldId id="865" r:id="rId66"/>
    <p:sldId id="867" r:id="rId67"/>
    <p:sldId id="868" r:id="rId68"/>
    <p:sldId id="886" r:id="rId69"/>
    <p:sldId id="887" r:id="rId70"/>
    <p:sldId id="893" r:id="rId71"/>
    <p:sldId id="925" r:id="rId72"/>
    <p:sldId id="932" r:id="rId73"/>
    <p:sldId id="901" r:id="rId74"/>
    <p:sldId id="931" r:id="rId75"/>
    <p:sldId id="926" r:id="rId76"/>
    <p:sldId id="903" r:id="rId77"/>
    <p:sldId id="933" r:id="rId78"/>
    <p:sldId id="934" r:id="rId79"/>
    <p:sldId id="935" r:id="rId80"/>
    <p:sldId id="936" r:id="rId81"/>
    <p:sldId id="937" r:id="rId82"/>
    <p:sldId id="949" r:id="rId83"/>
    <p:sldId id="928" r:id="rId84"/>
    <p:sldId id="947" r:id="rId85"/>
    <p:sldId id="955" r:id="rId86"/>
    <p:sldId id="956" r:id="rId87"/>
    <p:sldId id="948" r:id="rId88"/>
  </p:sldIdLst>
  <p:sldSz cx="9144000" cy="6858000" type="screen4x3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4195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13053"/>
    <a:srgbClr val="CC9900"/>
    <a:srgbClr val="00FF00"/>
    <a:srgbClr val="FF33CC"/>
    <a:srgbClr val="4D4D4D"/>
    <a:srgbClr val="BB95C7"/>
    <a:srgbClr val="EDE3D5"/>
    <a:srgbClr val="B7A0D0"/>
    <a:srgbClr val="66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 autoAdjust="0"/>
    <p:restoredTop sz="94971" autoAdjust="0"/>
  </p:normalViewPr>
  <p:slideViewPr>
    <p:cSldViewPr>
      <p:cViewPr varScale="1">
        <p:scale>
          <a:sx n="82" d="100"/>
          <a:sy n="82" d="100"/>
        </p:scale>
        <p:origin x="1474" y="62"/>
      </p:cViewPr>
      <p:guideLst>
        <p:guide orient="horz" pos="2160"/>
        <p:guide pos="419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heme" Target="theme/theme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png"/></Relationships>
</file>

<file path=ppt/drawings/_rels/vmlDrawing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79.wmf"/><Relationship Id="rId1" Type="http://schemas.openxmlformats.org/officeDocument/2006/relationships/image" Target="../media/image78.w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81.emf"/><Relationship Id="rId2" Type="http://schemas.openxmlformats.org/officeDocument/2006/relationships/image" Target="../media/image80.emf"/><Relationship Id="rId1" Type="http://schemas.openxmlformats.org/officeDocument/2006/relationships/image" Target="../media/image63.e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image" Target="../media/image83.emf"/><Relationship Id="rId1" Type="http://schemas.openxmlformats.org/officeDocument/2006/relationships/image" Target="../media/image82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86.emf"/></Relationships>
</file>

<file path=ppt/drawings/_rels/vmlDrawing14.vml.rels><?xml version="1.0" encoding="UTF-8" standalone="yes"?>
<Relationships xmlns="http://schemas.openxmlformats.org/package/2006/relationships"><Relationship Id="rId3" Type="http://schemas.openxmlformats.org/officeDocument/2006/relationships/image" Target="../media/image90.wmf"/><Relationship Id="rId7" Type="http://schemas.openxmlformats.org/officeDocument/2006/relationships/image" Target="../media/image94.emf"/><Relationship Id="rId2" Type="http://schemas.openxmlformats.org/officeDocument/2006/relationships/image" Target="../media/image89.emf"/><Relationship Id="rId1" Type="http://schemas.openxmlformats.org/officeDocument/2006/relationships/image" Target="../media/image88.wmf"/><Relationship Id="rId6" Type="http://schemas.openxmlformats.org/officeDocument/2006/relationships/image" Target="../media/image93.emf"/><Relationship Id="rId5" Type="http://schemas.openxmlformats.org/officeDocument/2006/relationships/image" Target="../media/image92.wmf"/><Relationship Id="rId4" Type="http://schemas.openxmlformats.org/officeDocument/2006/relationships/image" Target="../media/image91.wmf"/></Relationships>
</file>

<file path=ppt/drawings/_rels/vmlDrawing15.vml.rels><?xml version="1.0" encoding="UTF-8" standalone="yes"?>
<Relationships xmlns="http://schemas.openxmlformats.org/package/2006/relationships"><Relationship Id="rId3" Type="http://schemas.openxmlformats.org/officeDocument/2006/relationships/image" Target="../media/image97.wmf"/><Relationship Id="rId2" Type="http://schemas.openxmlformats.org/officeDocument/2006/relationships/image" Target="../media/image96.wmf"/><Relationship Id="rId1" Type="http://schemas.openxmlformats.org/officeDocument/2006/relationships/image" Target="../media/image95.wmf"/></Relationships>
</file>

<file path=ppt/drawings/_rels/vmlDrawing16.vml.rels><?xml version="1.0" encoding="UTF-8" standalone="yes"?>
<Relationships xmlns="http://schemas.openxmlformats.org/package/2006/relationships"><Relationship Id="rId2" Type="http://schemas.openxmlformats.org/officeDocument/2006/relationships/image" Target="../media/image89.emf"/><Relationship Id="rId1" Type="http://schemas.openxmlformats.org/officeDocument/2006/relationships/image" Target="../media/image98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98.emf"/></Relationships>
</file>

<file path=ppt/drawings/_rels/vmlDrawing18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wmf"/><Relationship Id="rId1" Type="http://schemas.openxmlformats.org/officeDocument/2006/relationships/image" Target="../media/image99.w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1.e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image" Target="../media/image56.emf"/><Relationship Id="rId1" Type="http://schemas.openxmlformats.org/officeDocument/2006/relationships/image" Target="../media/image55.emf"/><Relationship Id="rId5" Type="http://schemas.openxmlformats.org/officeDocument/2006/relationships/image" Target="../media/image59.emf"/><Relationship Id="rId4" Type="http://schemas.openxmlformats.org/officeDocument/2006/relationships/image" Target="../media/image58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94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5.wmf"/></Relationships>
</file>

<file path=ppt/drawings/_rels/vmlDrawing2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emf"/><Relationship Id="rId2" Type="http://schemas.openxmlformats.org/officeDocument/2006/relationships/image" Target="../media/image107.emf"/><Relationship Id="rId1" Type="http://schemas.openxmlformats.org/officeDocument/2006/relationships/image" Target="../media/image106.emf"/><Relationship Id="rId4" Type="http://schemas.openxmlformats.org/officeDocument/2006/relationships/image" Target="../media/image109.emf"/></Relationships>
</file>

<file path=ppt/drawings/_rels/vmlDrawing23.v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emf"/><Relationship Id="rId3" Type="http://schemas.openxmlformats.org/officeDocument/2006/relationships/image" Target="../media/image112.emf"/><Relationship Id="rId7" Type="http://schemas.openxmlformats.org/officeDocument/2006/relationships/image" Target="../media/image116.emf"/><Relationship Id="rId2" Type="http://schemas.openxmlformats.org/officeDocument/2006/relationships/image" Target="../media/image111.emf"/><Relationship Id="rId1" Type="http://schemas.openxmlformats.org/officeDocument/2006/relationships/image" Target="../media/image110.emf"/><Relationship Id="rId6" Type="http://schemas.openxmlformats.org/officeDocument/2006/relationships/image" Target="../media/image115.emf"/><Relationship Id="rId5" Type="http://schemas.openxmlformats.org/officeDocument/2006/relationships/image" Target="../media/image114.emf"/><Relationship Id="rId10" Type="http://schemas.openxmlformats.org/officeDocument/2006/relationships/image" Target="../media/image119.emf"/><Relationship Id="rId4" Type="http://schemas.openxmlformats.org/officeDocument/2006/relationships/image" Target="../media/image113.emf"/><Relationship Id="rId9" Type="http://schemas.openxmlformats.org/officeDocument/2006/relationships/image" Target="../media/image118.e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0.wmf"/></Relationships>
</file>

<file path=ppt/drawings/_rels/vmlDrawing2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emf"/><Relationship Id="rId2" Type="http://schemas.openxmlformats.org/officeDocument/2006/relationships/image" Target="../media/image137.emf"/><Relationship Id="rId1" Type="http://schemas.openxmlformats.org/officeDocument/2006/relationships/image" Target="../media/image136.wmf"/></Relationships>
</file>

<file path=ppt/drawings/_rels/vmlDrawing2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emf"/><Relationship Id="rId2" Type="http://schemas.openxmlformats.org/officeDocument/2006/relationships/image" Target="../media/image137.emf"/><Relationship Id="rId1" Type="http://schemas.openxmlformats.org/officeDocument/2006/relationships/image" Target="../media/image136.wmf"/></Relationships>
</file>

<file path=ppt/drawings/_rels/vmlDrawing27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emf"/><Relationship Id="rId2" Type="http://schemas.openxmlformats.org/officeDocument/2006/relationships/image" Target="../media/image139.emf"/><Relationship Id="rId1" Type="http://schemas.openxmlformats.org/officeDocument/2006/relationships/image" Target="../media/image137.emf"/><Relationship Id="rId4" Type="http://schemas.openxmlformats.org/officeDocument/2006/relationships/image" Target="../media/image141.wmf"/></Relationships>
</file>

<file path=ppt/drawings/_rels/vmlDrawing28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emf"/><Relationship Id="rId2" Type="http://schemas.openxmlformats.org/officeDocument/2006/relationships/image" Target="../media/image143.emf"/><Relationship Id="rId1" Type="http://schemas.openxmlformats.org/officeDocument/2006/relationships/image" Target="../media/image142.emf"/><Relationship Id="rId5" Type="http://schemas.openxmlformats.org/officeDocument/2006/relationships/image" Target="../media/image146.wmf"/><Relationship Id="rId4" Type="http://schemas.openxmlformats.org/officeDocument/2006/relationships/image" Target="../media/image145.w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4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0.e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6.wmf"/></Relationships>
</file>

<file path=ppt/drawings/_rels/vmlDrawing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2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60.emf"/><Relationship Id="rId1" Type="http://schemas.openxmlformats.org/officeDocument/2006/relationships/image" Target="../media/image61.emf"/></Relationships>
</file>

<file path=ppt/drawings/_rels/vmlDrawing5.vml.rels><?xml version="1.0" encoding="UTF-8" standalone="yes"?>
<Relationships xmlns="http://schemas.openxmlformats.org/package/2006/relationships"><Relationship Id="rId8" Type="http://schemas.openxmlformats.org/officeDocument/2006/relationships/image" Target="../media/image61.emf"/><Relationship Id="rId3" Type="http://schemas.openxmlformats.org/officeDocument/2006/relationships/image" Target="../media/image64.emf"/><Relationship Id="rId7" Type="http://schemas.openxmlformats.org/officeDocument/2006/relationships/image" Target="../media/image68.emf"/><Relationship Id="rId2" Type="http://schemas.openxmlformats.org/officeDocument/2006/relationships/image" Target="../media/image60.emf"/><Relationship Id="rId1" Type="http://schemas.openxmlformats.org/officeDocument/2006/relationships/image" Target="../media/image63.emf"/><Relationship Id="rId6" Type="http://schemas.openxmlformats.org/officeDocument/2006/relationships/image" Target="../media/image67.emf"/><Relationship Id="rId5" Type="http://schemas.openxmlformats.org/officeDocument/2006/relationships/image" Target="../media/image66.emf"/><Relationship Id="rId4" Type="http://schemas.openxmlformats.org/officeDocument/2006/relationships/image" Target="../media/image65.emf"/></Relationships>
</file>

<file path=ppt/drawings/_rels/vmlDrawing6.vml.rels><?xml version="1.0" encoding="UTF-8" standalone="yes"?>
<Relationships xmlns="http://schemas.openxmlformats.org/package/2006/relationships"><Relationship Id="rId8" Type="http://schemas.openxmlformats.org/officeDocument/2006/relationships/image" Target="../media/image61.emf"/><Relationship Id="rId3" Type="http://schemas.openxmlformats.org/officeDocument/2006/relationships/image" Target="../media/image64.emf"/><Relationship Id="rId7" Type="http://schemas.openxmlformats.org/officeDocument/2006/relationships/image" Target="../media/image68.emf"/><Relationship Id="rId2" Type="http://schemas.openxmlformats.org/officeDocument/2006/relationships/image" Target="../media/image60.emf"/><Relationship Id="rId1" Type="http://schemas.openxmlformats.org/officeDocument/2006/relationships/image" Target="../media/image63.emf"/><Relationship Id="rId6" Type="http://schemas.openxmlformats.org/officeDocument/2006/relationships/image" Target="../media/image67.emf"/><Relationship Id="rId5" Type="http://schemas.openxmlformats.org/officeDocument/2006/relationships/image" Target="../media/image66.emf"/><Relationship Id="rId4" Type="http://schemas.openxmlformats.org/officeDocument/2006/relationships/image" Target="../media/image65.e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63.emf"/><Relationship Id="rId1" Type="http://schemas.openxmlformats.org/officeDocument/2006/relationships/image" Target="../media/image69.w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71.wmf"/><Relationship Id="rId1" Type="http://schemas.openxmlformats.org/officeDocument/2006/relationships/image" Target="../media/image70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73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None/>
              <a:defRPr kumimoji="1" sz="1200" b="1">
                <a:solidFill>
                  <a:srgbClr val="FFCC99"/>
                </a:solidFill>
                <a:latin typeface="Times New Roman" pitchFamily="18" charset="0"/>
                <a:ea typeface="黑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728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None/>
              <a:defRPr kumimoji="1" sz="1200" b="1">
                <a:solidFill>
                  <a:srgbClr val="FFCC99"/>
                </a:solidFill>
                <a:latin typeface="Times New Roman" pitchFamily="18" charset="0"/>
                <a:ea typeface="黑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126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728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9728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None/>
              <a:defRPr kumimoji="1" sz="1200" b="1">
                <a:solidFill>
                  <a:srgbClr val="FFCC99"/>
                </a:solidFill>
                <a:latin typeface="Times New Roman" pitchFamily="18" charset="0"/>
                <a:ea typeface="黑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728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None/>
              <a:defRPr kumimoji="1" sz="1200" b="1">
                <a:solidFill>
                  <a:srgbClr val="FFCC99"/>
                </a:solidFill>
                <a:latin typeface="Times New Roman" pitchFamily="18" charset="0"/>
                <a:ea typeface="黑体" pitchFamily="2" charset="-122"/>
              </a:defRPr>
            </a:lvl1pPr>
          </a:lstStyle>
          <a:p>
            <a:pPr>
              <a:defRPr/>
            </a:pPr>
            <a:fld id="{E49FE191-7279-4CA0-8E81-762FBD11EBB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9962390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49FE191-7279-4CA0-8E81-762FBD11EBB8}" type="slidenum">
              <a:rPr lang="en-US" altLang="zh-CN" smtClean="0"/>
              <a:pPr>
                <a:defRPr/>
              </a:pPr>
              <a:t>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815468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3584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  <p:sp>
        <p:nvSpPr>
          <p:cNvPr id="3584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29057" indent="-280406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21626" indent="-224325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570276" indent="-224325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18927" indent="-224325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467577" indent="-2243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16227" indent="-2243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364878" indent="-2243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13528" indent="-2243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fld id="{3899D7F3-6889-5D4E-B8C7-7902E0BDEBD3}" type="slidenum">
              <a:rPr lang="en-US">
                <a:solidFill>
                  <a:prstClr val="black"/>
                </a:solidFill>
              </a:rPr>
              <a:pPr/>
              <a:t>72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29057" indent="-280406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21626" indent="-224325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570276" indent="-224325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18927" indent="-224325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467577" indent="-2243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16227" indent="-2243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364878" indent="-2243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13528" indent="-2243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fld id="{06E2C3AE-2BE9-F246-B9DE-5D7C525981ED}" type="slidenum">
              <a:rPr lang="en-US" altLang="zh-TW">
                <a:solidFill>
                  <a:prstClr val="black"/>
                </a:solidFill>
                <a:ea typeface="新細明體" charset="0"/>
                <a:cs typeface="新細明體" charset="0"/>
              </a:rPr>
              <a:pPr/>
              <a:t>73</a:t>
            </a:fld>
            <a:endParaRPr lang="en-US" altLang="zh-TW">
              <a:solidFill>
                <a:prstClr val="black"/>
              </a:solidFill>
              <a:ea typeface="新細明體" charset="0"/>
              <a:cs typeface="新細明體" charset="0"/>
            </a:endParaRPr>
          </a:p>
        </p:txBody>
      </p:sp>
      <p:sp>
        <p:nvSpPr>
          <p:cNvPr id="39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4588" y="687388"/>
            <a:ext cx="4568825" cy="3427412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29057" indent="-280406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21626" indent="-224325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570276" indent="-224325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18927" indent="-224325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467577" indent="-2243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16227" indent="-2243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364878" indent="-2243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13528" indent="-2243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fld id="{06E2C3AE-2BE9-F246-B9DE-5D7C525981ED}" type="slidenum">
              <a:rPr lang="en-US" altLang="zh-TW">
                <a:solidFill>
                  <a:prstClr val="black"/>
                </a:solidFill>
                <a:ea typeface="新細明體" charset="0"/>
                <a:cs typeface="新細明體" charset="0"/>
              </a:rPr>
              <a:pPr/>
              <a:t>74</a:t>
            </a:fld>
            <a:endParaRPr lang="en-US" altLang="zh-TW">
              <a:solidFill>
                <a:prstClr val="black"/>
              </a:solidFill>
              <a:ea typeface="新細明體" charset="0"/>
              <a:cs typeface="新細明體" charset="0"/>
            </a:endParaRPr>
          </a:p>
        </p:txBody>
      </p:sp>
      <p:sp>
        <p:nvSpPr>
          <p:cNvPr id="39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4588" y="687388"/>
            <a:ext cx="4568825" cy="3427412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29057" indent="-280406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21626" indent="-224325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570276" indent="-224325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18927" indent="-224325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467577" indent="-2243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16227" indent="-2243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364878" indent="-2243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13528" indent="-2243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fld id="{E36B4839-DD4E-AB47-9B31-CB5E8413194D}" type="slidenum">
              <a:rPr lang="en-US" altLang="zh-TW">
                <a:solidFill>
                  <a:prstClr val="black"/>
                </a:solidFill>
                <a:ea typeface="新細明體" charset="0"/>
                <a:cs typeface="新細明體" charset="0"/>
              </a:rPr>
              <a:pPr/>
              <a:t>76</a:t>
            </a:fld>
            <a:endParaRPr lang="en-US" altLang="zh-TW">
              <a:solidFill>
                <a:prstClr val="black"/>
              </a:solidFill>
              <a:ea typeface="新細明體" charset="0"/>
              <a:cs typeface="新細明體" charset="0"/>
            </a:endParaRPr>
          </a:p>
        </p:txBody>
      </p:sp>
      <p:sp>
        <p:nvSpPr>
          <p:cNvPr id="419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4588" y="687388"/>
            <a:ext cx="4568825" cy="3427412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41988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3584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  <p:sp>
        <p:nvSpPr>
          <p:cNvPr id="3584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29057" indent="-280406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21626" indent="-224325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570276" indent="-224325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18927" indent="-224325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467577" indent="-2243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16227" indent="-2243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364878" indent="-2243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13528" indent="-2243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fld id="{3899D7F3-6889-5D4E-B8C7-7902E0BDEBD3}" type="slidenum">
              <a:rPr lang="en-US">
                <a:solidFill>
                  <a:prstClr val="black"/>
                </a:solidFill>
              </a:rPr>
              <a:pPr/>
              <a:t>77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3686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  <p:sp>
        <p:nvSpPr>
          <p:cNvPr id="3686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29057" indent="-280406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21626" indent="-224325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570276" indent="-224325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18927" indent="-224325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467577" indent="-2243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16227" indent="-2243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364878" indent="-2243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13528" indent="-2243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fld id="{1C3C17BB-65ED-6044-BA36-C398A8AFDE37}" type="slidenum">
              <a:rPr lang="en-US">
                <a:solidFill>
                  <a:prstClr val="black"/>
                </a:solidFill>
              </a:rPr>
              <a:pPr/>
              <a:t>78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29057" indent="-280406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21626" indent="-224325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570276" indent="-224325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18927" indent="-224325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467577" indent="-2243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16227" indent="-2243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364878" indent="-2243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13528" indent="-2243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fld id="{E36B4839-DD4E-AB47-9B31-CB5E8413194D}" type="slidenum">
              <a:rPr lang="en-US" altLang="zh-TW">
                <a:solidFill>
                  <a:prstClr val="black"/>
                </a:solidFill>
                <a:ea typeface="新細明體" charset="0"/>
                <a:cs typeface="新細明體" charset="0"/>
              </a:rPr>
              <a:pPr/>
              <a:t>79</a:t>
            </a:fld>
            <a:endParaRPr lang="en-US" altLang="zh-TW">
              <a:solidFill>
                <a:prstClr val="black"/>
              </a:solidFill>
              <a:ea typeface="新細明體" charset="0"/>
              <a:cs typeface="新細明體" charset="0"/>
            </a:endParaRPr>
          </a:p>
        </p:txBody>
      </p:sp>
      <p:sp>
        <p:nvSpPr>
          <p:cNvPr id="419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4588" y="687388"/>
            <a:ext cx="4568825" cy="3427412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41988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29057" indent="-280406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21626" indent="-224325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570276" indent="-224325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18927" indent="-224325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467577" indent="-2243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16227" indent="-2243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364878" indent="-2243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13528" indent="-2243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fld id="{E36B4839-DD4E-AB47-9B31-CB5E8413194D}" type="slidenum">
              <a:rPr lang="en-US" altLang="zh-TW">
                <a:solidFill>
                  <a:prstClr val="black"/>
                </a:solidFill>
                <a:ea typeface="新細明體" charset="0"/>
                <a:cs typeface="新細明體" charset="0"/>
              </a:rPr>
              <a:pPr/>
              <a:t>82</a:t>
            </a:fld>
            <a:endParaRPr lang="en-US" altLang="zh-TW">
              <a:solidFill>
                <a:prstClr val="black"/>
              </a:solidFill>
              <a:ea typeface="新細明體" charset="0"/>
              <a:cs typeface="新細明體" charset="0"/>
            </a:endParaRPr>
          </a:p>
        </p:txBody>
      </p:sp>
      <p:sp>
        <p:nvSpPr>
          <p:cNvPr id="419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4588" y="687388"/>
            <a:ext cx="4568825" cy="3427412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41988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878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/>
          </a:p>
        </p:txBody>
      </p:sp>
      <p:sp>
        <p:nvSpPr>
          <p:cNvPr id="11878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000000"/>
                </a:solidFill>
                <a:latin typeface="Arial" charset="0"/>
                <a:ea typeface="ヒラギノ角ゴ Pro W3" pitchFamily="17" charset="-128"/>
                <a:sym typeface="Arial" charset="0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charset="0"/>
                <a:ea typeface="ヒラギノ角ゴ Pro W3" pitchFamily="17" charset="-128"/>
                <a:sym typeface="Arial" charset="0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 W3" pitchFamily="17" charset="-128"/>
                <a:sym typeface="Arial" charset="0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 W3" pitchFamily="17" charset="-128"/>
                <a:sym typeface="Arial" charset="0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 W3" pitchFamily="17" charset="-128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 W3" pitchFamily="17" charset="-128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 W3" pitchFamily="17" charset="-128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 W3" pitchFamily="17" charset="-128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 W3" pitchFamily="17" charset="-128"/>
                <a:sym typeface="Arial" charset="0"/>
              </a:defRPr>
            </a:lvl9pPr>
          </a:lstStyle>
          <a:p>
            <a:pPr eaLnBrk="1" hangingPunct="1"/>
            <a:fld id="{117DC1AF-D199-43E4-BB31-D2546DADCAB6}" type="slidenum">
              <a:rPr lang="en-US"/>
              <a:pPr eaLnBrk="1" hangingPunct="1"/>
              <a:t>31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878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/>
          </a:p>
        </p:txBody>
      </p:sp>
      <p:sp>
        <p:nvSpPr>
          <p:cNvPr id="11878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000000"/>
                </a:solidFill>
                <a:latin typeface="Arial" charset="0"/>
                <a:ea typeface="ヒラギノ角ゴ Pro W3" pitchFamily="17" charset="-128"/>
                <a:sym typeface="Arial" charset="0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charset="0"/>
                <a:ea typeface="ヒラギノ角ゴ Pro W3" pitchFamily="17" charset="-128"/>
                <a:sym typeface="Arial" charset="0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 W3" pitchFamily="17" charset="-128"/>
                <a:sym typeface="Arial" charset="0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 W3" pitchFamily="17" charset="-128"/>
                <a:sym typeface="Arial" charset="0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 W3" pitchFamily="17" charset="-128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 W3" pitchFamily="17" charset="-128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 W3" pitchFamily="17" charset="-128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 W3" pitchFamily="17" charset="-128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 W3" pitchFamily="17" charset="-128"/>
                <a:sym typeface="Arial" charset="0"/>
              </a:defRPr>
            </a:lvl9pPr>
          </a:lstStyle>
          <a:p>
            <a:pPr eaLnBrk="1" hangingPunct="1"/>
            <a:fld id="{117DC1AF-D199-43E4-BB31-D2546DADCAB6}" type="slidenum">
              <a:rPr lang="en-US"/>
              <a:pPr eaLnBrk="1" hangingPunct="1"/>
              <a:t>32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878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/>
          </a:p>
        </p:txBody>
      </p:sp>
      <p:sp>
        <p:nvSpPr>
          <p:cNvPr id="11878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000000"/>
                </a:solidFill>
                <a:latin typeface="Arial" charset="0"/>
                <a:ea typeface="ヒラギノ角ゴ Pro W3" pitchFamily="17" charset="-128"/>
                <a:sym typeface="Arial" charset="0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charset="0"/>
                <a:ea typeface="ヒラギノ角ゴ Pro W3" pitchFamily="17" charset="-128"/>
                <a:sym typeface="Arial" charset="0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 W3" pitchFamily="17" charset="-128"/>
                <a:sym typeface="Arial" charset="0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 W3" pitchFamily="17" charset="-128"/>
                <a:sym typeface="Arial" charset="0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 W3" pitchFamily="17" charset="-128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 W3" pitchFamily="17" charset="-128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 W3" pitchFamily="17" charset="-128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 W3" pitchFamily="17" charset="-128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 W3" pitchFamily="17" charset="-128"/>
                <a:sym typeface="Arial" charset="0"/>
              </a:defRPr>
            </a:lvl9pPr>
          </a:lstStyle>
          <a:p>
            <a:pPr eaLnBrk="1" hangingPunct="1"/>
            <a:fld id="{117DC1AF-D199-43E4-BB31-D2546DADCAB6}" type="slidenum">
              <a:rPr lang="en-US"/>
              <a:pPr eaLnBrk="1" hangingPunct="1"/>
              <a:t>33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878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/>
          </a:p>
        </p:txBody>
      </p:sp>
      <p:sp>
        <p:nvSpPr>
          <p:cNvPr id="11878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000000"/>
                </a:solidFill>
                <a:latin typeface="Arial" charset="0"/>
                <a:ea typeface="ヒラギノ角ゴ Pro W3" pitchFamily="17" charset="-128"/>
                <a:sym typeface="Arial" charset="0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charset="0"/>
                <a:ea typeface="ヒラギノ角ゴ Pro W3" pitchFamily="17" charset="-128"/>
                <a:sym typeface="Arial" charset="0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 W3" pitchFamily="17" charset="-128"/>
                <a:sym typeface="Arial" charset="0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 W3" pitchFamily="17" charset="-128"/>
                <a:sym typeface="Arial" charset="0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 W3" pitchFamily="17" charset="-128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 W3" pitchFamily="17" charset="-128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 W3" pitchFamily="17" charset="-128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 W3" pitchFamily="17" charset="-128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 W3" pitchFamily="17" charset="-128"/>
                <a:sym typeface="Arial" charset="0"/>
              </a:defRPr>
            </a:lvl9pPr>
          </a:lstStyle>
          <a:p>
            <a:pPr eaLnBrk="1" hangingPunct="1"/>
            <a:fld id="{117DC1AF-D199-43E4-BB31-D2546DADCAB6}" type="slidenum">
              <a:rPr lang="en-US"/>
              <a:pPr eaLnBrk="1" hangingPunct="1"/>
              <a:t>34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878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/>
          </a:p>
        </p:txBody>
      </p:sp>
      <p:sp>
        <p:nvSpPr>
          <p:cNvPr id="11878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000000"/>
                </a:solidFill>
                <a:latin typeface="Arial" charset="0"/>
                <a:ea typeface="ヒラギノ角ゴ Pro W3" pitchFamily="17" charset="-128"/>
                <a:sym typeface="Arial" charset="0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charset="0"/>
                <a:ea typeface="ヒラギノ角ゴ Pro W3" pitchFamily="17" charset="-128"/>
                <a:sym typeface="Arial" charset="0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 W3" pitchFamily="17" charset="-128"/>
                <a:sym typeface="Arial" charset="0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 W3" pitchFamily="17" charset="-128"/>
                <a:sym typeface="Arial" charset="0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charset="0"/>
                <a:ea typeface="ヒラギノ角ゴ Pro W3" pitchFamily="17" charset="-128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 W3" pitchFamily="17" charset="-128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 W3" pitchFamily="17" charset="-128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 W3" pitchFamily="17" charset="-128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charset="0"/>
                <a:ea typeface="ヒラギノ角ゴ Pro W3" pitchFamily="17" charset="-128"/>
                <a:sym typeface="Arial" charset="0"/>
              </a:defRPr>
            </a:lvl9pPr>
          </a:lstStyle>
          <a:p>
            <a:pPr eaLnBrk="1" hangingPunct="1"/>
            <a:fld id="{117DC1AF-D199-43E4-BB31-D2546DADCAB6}" type="slidenum">
              <a:rPr lang="en-US"/>
              <a:pPr eaLnBrk="1" hangingPunct="1"/>
              <a:t>35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3686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  <p:sp>
        <p:nvSpPr>
          <p:cNvPr id="3686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29057" indent="-280406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21626" indent="-224325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570276" indent="-224325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18927" indent="-224325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467577" indent="-2243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16227" indent="-2243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364878" indent="-2243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13528" indent="-2243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fld id="{95344075-1209-AA46-8BA0-5FDA83E6766A}" type="slidenum">
              <a:rPr lang="en-US"/>
              <a:pPr/>
              <a:t>54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3584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  <p:sp>
        <p:nvSpPr>
          <p:cNvPr id="3584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29057" indent="-280406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21626" indent="-224325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570276" indent="-224325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18927" indent="-224325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467577" indent="-2243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16227" indent="-2243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364878" indent="-2243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13528" indent="-2243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fld id="{3899D7F3-6889-5D4E-B8C7-7902E0BDEBD3}" type="slidenum">
              <a:rPr lang="en-US">
                <a:solidFill>
                  <a:prstClr val="black"/>
                </a:solidFill>
              </a:rPr>
              <a:pPr/>
              <a:t>70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3584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  <p:sp>
        <p:nvSpPr>
          <p:cNvPr id="3584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29057" indent="-280406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21626" indent="-224325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570276" indent="-224325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18927" indent="-224325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467577" indent="-2243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16227" indent="-2243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364878" indent="-2243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13528" indent="-2243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fld id="{3899D7F3-6889-5D4E-B8C7-7902E0BDEBD3}" type="slidenum">
              <a:rPr lang="en-US">
                <a:solidFill>
                  <a:prstClr val="black"/>
                </a:solidFill>
              </a:rPr>
              <a:pPr/>
              <a:t>71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E45773A-77C9-4915-BE0D-DB4E451B1E3C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318875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B037E8-CBC1-4456-925F-87BC5A58A19E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408974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B2E3409-EA4E-4997-A378-302C7B06CE90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947964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341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052513"/>
            <a:ext cx="4038600" cy="54721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052513"/>
            <a:ext cx="4038600" cy="54721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571084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871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51114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pic>
        <p:nvPicPr>
          <p:cNvPr id="7" name="图片 6" descr="872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4310" y="1126148"/>
            <a:ext cx="7979752" cy="61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5701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8BBB082-581D-4305-9C65-81551BC46502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930761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EF6AB79-EDB1-4151-8406-B8CB6451DC32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127978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02E7270-C834-493E-8781-50A16E817CE5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429220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E3348E1-D413-4E1A-9296-813AD372D272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462133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17C518-D219-43BA-AA39-A9DBA207B80B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984717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DAA453B-5F44-4557-8749-0C104959DAE8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402119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B79EE3D-F907-4822-9A8A-DD97E7825243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58868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42292ED-BA88-473C-A8A8-F70629DDDE1B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193047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B2E3409-EA4E-4997-A378-302C7B06CE90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271202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5" r:id="rId1"/>
    <p:sldLayoutId id="2147483976" r:id="rId2"/>
    <p:sldLayoutId id="2147483977" r:id="rId3"/>
    <p:sldLayoutId id="2147483978" r:id="rId4"/>
    <p:sldLayoutId id="2147483979" r:id="rId5"/>
    <p:sldLayoutId id="2147483980" r:id="rId6"/>
    <p:sldLayoutId id="2147483981" r:id="rId7"/>
    <p:sldLayoutId id="2147483982" r:id="rId8"/>
    <p:sldLayoutId id="2147483983" r:id="rId9"/>
    <p:sldLayoutId id="2147483984" r:id="rId10"/>
    <p:sldLayoutId id="2147483985" r:id="rId11"/>
    <p:sldLayoutId id="2147483986" r:id="rId12"/>
    <p:sldLayoutId id="2147483987" r:id="rId13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file:///D:\Document\Group\Course\CV2018\Lesson5\slam.wmv" TargetMode="External"/><Relationship Id="rId1" Type="http://schemas.microsoft.com/office/2007/relationships/media" Target="file:///D:\Document\Group\Course\CV2018\Lesson5\slam.wmv" TargetMode="Externa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tags" Target="../tags/tag13.xm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tags" Target="../tags/tag12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5" Type="http://schemas.openxmlformats.org/officeDocument/2006/relationships/tags" Target="../tags/tag5.xml"/><Relationship Id="rId15" Type="http://schemas.openxmlformats.org/officeDocument/2006/relationships/image" Target="../media/image23.wmf"/><Relationship Id="rId10" Type="http://schemas.openxmlformats.org/officeDocument/2006/relationships/tags" Target="../tags/tag10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tags" Target="../tags/tag21.xml"/><Relationship Id="rId13" Type="http://schemas.openxmlformats.org/officeDocument/2006/relationships/tags" Target="../tags/tag26.xml"/><Relationship Id="rId3" Type="http://schemas.openxmlformats.org/officeDocument/2006/relationships/tags" Target="../tags/tag16.xml"/><Relationship Id="rId7" Type="http://schemas.openxmlformats.org/officeDocument/2006/relationships/tags" Target="../tags/tag20.xml"/><Relationship Id="rId12" Type="http://schemas.openxmlformats.org/officeDocument/2006/relationships/tags" Target="../tags/tag25.xml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6" Type="http://schemas.openxmlformats.org/officeDocument/2006/relationships/tags" Target="../tags/tag19.xml"/><Relationship Id="rId11" Type="http://schemas.openxmlformats.org/officeDocument/2006/relationships/tags" Target="../tags/tag24.xml"/><Relationship Id="rId5" Type="http://schemas.openxmlformats.org/officeDocument/2006/relationships/tags" Target="../tags/tag18.xml"/><Relationship Id="rId15" Type="http://schemas.openxmlformats.org/officeDocument/2006/relationships/image" Target="../media/image24.wmf"/><Relationship Id="rId10" Type="http://schemas.openxmlformats.org/officeDocument/2006/relationships/tags" Target="../tags/tag23.xml"/><Relationship Id="rId4" Type="http://schemas.openxmlformats.org/officeDocument/2006/relationships/tags" Target="../tags/tag17.xml"/><Relationship Id="rId9" Type="http://schemas.openxmlformats.org/officeDocument/2006/relationships/tags" Target="../tags/tag22.xml"/><Relationship Id="rId14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jpg"/><Relationship Id="rId4" Type="http://schemas.openxmlformats.org/officeDocument/2006/relationships/image" Target="../media/image36.jp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42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hyperlink" Target="http://www.google.com/url?sa=i&amp;rct=j&amp;q=&amp;esrc=s&amp;frm=1&amp;source=images&amp;cd=&amp;cad=rja&amp;docid=2mU8Vk8gHh22DM&amp;tbnid=O_m1YuG90C--CM:&amp;ved=0CAUQjRw&amp;url=http://whiteonricecouple.com/photography-travels/principles-photography-aperture-controlling-depth-field/&amp;ei=s9g3UsflKdTI4APT5oCIAg&amp;bvm=bv.52164340,d.dmg&amp;psig=AFQjCNGVpzCji8fNuwH3Cj1EP6uv5AAycA&amp;ust=1379478045444473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emf"/><Relationship Id="rId13" Type="http://schemas.openxmlformats.org/officeDocument/2006/relationships/oleObject" Target="../embeddings/oleObject8.bin"/><Relationship Id="rId3" Type="http://schemas.openxmlformats.org/officeDocument/2006/relationships/oleObject" Target="../embeddings/oleObject2.bin"/><Relationship Id="rId7" Type="http://schemas.openxmlformats.org/officeDocument/2006/relationships/oleObject" Target="../embeddings/oleObject4.bin"/><Relationship Id="rId12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10.bin"/><Relationship Id="rId1" Type="http://schemas.openxmlformats.org/officeDocument/2006/relationships/vmlDrawing" Target="../drawings/vmlDrawing2.vml"/><Relationship Id="rId6" Type="http://schemas.openxmlformats.org/officeDocument/2006/relationships/image" Target="../media/image56.emf"/><Relationship Id="rId11" Type="http://schemas.openxmlformats.org/officeDocument/2006/relationships/image" Target="../media/image58.emf"/><Relationship Id="rId5" Type="http://schemas.openxmlformats.org/officeDocument/2006/relationships/oleObject" Target="../embeddings/oleObject3.bin"/><Relationship Id="rId15" Type="http://schemas.openxmlformats.org/officeDocument/2006/relationships/image" Target="../media/image59.emf"/><Relationship Id="rId10" Type="http://schemas.openxmlformats.org/officeDocument/2006/relationships/oleObject" Target="../embeddings/oleObject6.bin"/><Relationship Id="rId4" Type="http://schemas.openxmlformats.org/officeDocument/2006/relationships/image" Target="../media/image55.emf"/><Relationship Id="rId9" Type="http://schemas.openxmlformats.org/officeDocument/2006/relationships/oleObject" Target="../embeddings/oleObject5.bin"/><Relationship Id="rId14" Type="http://schemas.openxmlformats.org/officeDocument/2006/relationships/oleObject" Target="../embeddings/oleObject9.bin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60.e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image" Target="../media/image60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13.bin"/><Relationship Id="rId5" Type="http://schemas.openxmlformats.org/officeDocument/2006/relationships/image" Target="../media/image61.emf"/><Relationship Id="rId4" Type="http://schemas.openxmlformats.org/officeDocument/2006/relationships/oleObject" Target="../embeddings/oleObject12.bin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6.bin"/><Relationship Id="rId13" Type="http://schemas.openxmlformats.org/officeDocument/2006/relationships/image" Target="../media/image66.emf"/><Relationship Id="rId18" Type="http://schemas.openxmlformats.org/officeDocument/2006/relationships/oleObject" Target="../embeddings/oleObject21.bin"/><Relationship Id="rId3" Type="http://schemas.openxmlformats.org/officeDocument/2006/relationships/image" Target="../media/image62.png"/><Relationship Id="rId7" Type="http://schemas.openxmlformats.org/officeDocument/2006/relationships/image" Target="../media/image60.emf"/><Relationship Id="rId12" Type="http://schemas.openxmlformats.org/officeDocument/2006/relationships/oleObject" Target="../embeddings/oleObject18.bin"/><Relationship Id="rId17" Type="http://schemas.openxmlformats.org/officeDocument/2006/relationships/image" Target="../media/image68.e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20.bin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15.bin"/><Relationship Id="rId11" Type="http://schemas.openxmlformats.org/officeDocument/2006/relationships/image" Target="../media/image65.emf"/><Relationship Id="rId5" Type="http://schemas.openxmlformats.org/officeDocument/2006/relationships/image" Target="../media/image63.emf"/><Relationship Id="rId15" Type="http://schemas.openxmlformats.org/officeDocument/2006/relationships/image" Target="../media/image67.emf"/><Relationship Id="rId10" Type="http://schemas.openxmlformats.org/officeDocument/2006/relationships/oleObject" Target="../embeddings/oleObject17.bin"/><Relationship Id="rId19" Type="http://schemas.openxmlformats.org/officeDocument/2006/relationships/image" Target="../media/image61.emf"/><Relationship Id="rId4" Type="http://schemas.openxmlformats.org/officeDocument/2006/relationships/oleObject" Target="../embeddings/oleObject14.bin"/><Relationship Id="rId9" Type="http://schemas.openxmlformats.org/officeDocument/2006/relationships/image" Target="../media/image64.emf"/><Relationship Id="rId14" Type="http://schemas.openxmlformats.org/officeDocument/2006/relationships/oleObject" Target="../embeddings/oleObject19.bin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4.bin"/><Relationship Id="rId13" Type="http://schemas.openxmlformats.org/officeDocument/2006/relationships/image" Target="../media/image66.emf"/><Relationship Id="rId18" Type="http://schemas.openxmlformats.org/officeDocument/2006/relationships/oleObject" Target="../embeddings/oleObject29.bin"/><Relationship Id="rId3" Type="http://schemas.openxmlformats.org/officeDocument/2006/relationships/image" Target="../media/image62.png"/><Relationship Id="rId7" Type="http://schemas.openxmlformats.org/officeDocument/2006/relationships/image" Target="../media/image60.emf"/><Relationship Id="rId12" Type="http://schemas.openxmlformats.org/officeDocument/2006/relationships/oleObject" Target="../embeddings/oleObject26.bin"/><Relationship Id="rId17" Type="http://schemas.openxmlformats.org/officeDocument/2006/relationships/image" Target="../media/image68.e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28.bin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23.bin"/><Relationship Id="rId11" Type="http://schemas.openxmlformats.org/officeDocument/2006/relationships/image" Target="../media/image65.emf"/><Relationship Id="rId5" Type="http://schemas.openxmlformats.org/officeDocument/2006/relationships/image" Target="../media/image63.emf"/><Relationship Id="rId15" Type="http://schemas.openxmlformats.org/officeDocument/2006/relationships/image" Target="../media/image67.emf"/><Relationship Id="rId10" Type="http://schemas.openxmlformats.org/officeDocument/2006/relationships/oleObject" Target="../embeddings/oleObject25.bin"/><Relationship Id="rId19" Type="http://schemas.openxmlformats.org/officeDocument/2006/relationships/image" Target="../media/image61.emf"/><Relationship Id="rId4" Type="http://schemas.openxmlformats.org/officeDocument/2006/relationships/oleObject" Target="../embeddings/oleObject22.bin"/><Relationship Id="rId9" Type="http://schemas.openxmlformats.org/officeDocument/2006/relationships/image" Target="../media/image64.emf"/><Relationship Id="rId14" Type="http://schemas.openxmlformats.org/officeDocument/2006/relationships/oleObject" Target="../embeddings/oleObject27.bin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image" Target="../media/image63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31.bin"/><Relationship Id="rId5" Type="http://schemas.openxmlformats.org/officeDocument/2006/relationships/image" Target="../media/image69.wmf"/><Relationship Id="rId4" Type="http://schemas.openxmlformats.org/officeDocument/2006/relationships/oleObject" Target="../embeddings/oleObject30.bin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7" Type="http://schemas.openxmlformats.org/officeDocument/2006/relationships/image" Target="../media/image71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33.bin"/><Relationship Id="rId5" Type="http://schemas.openxmlformats.org/officeDocument/2006/relationships/image" Target="../media/image70.wmf"/><Relationship Id="rId4" Type="http://schemas.openxmlformats.org/officeDocument/2006/relationships/oleObject" Target="../embeddings/oleObject32.bin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4" Type="http://schemas.openxmlformats.org/officeDocument/2006/relationships/image" Target="../media/image73.w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tags" Target="../tags/tag29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28.xml"/><Relationship Id="rId1" Type="http://schemas.openxmlformats.org/officeDocument/2006/relationships/tags" Target="../tags/tag27.xml"/><Relationship Id="rId6" Type="http://schemas.openxmlformats.org/officeDocument/2006/relationships/tags" Target="../tags/tag32.xml"/><Relationship Id="rId11" Type="http://schemas.openxmlformats.org/officeDocument/2006/relationships/image" Target="../media/image77.png"/><Relationship Id="rId5" Type="http://schemas.openxmlformats.org/officeDocument/2006/relationships/tags" Target="../tags/tag31.xml"/><Relationship Id="rId10" Type="http://schemas.openxmlformats.org/officeDocument/2006/relationships/image" Target="../media/image76.png"/><Relationship Id="rId4" Type="http://schemas.openxmlformats.org/officeDocument/2006/relationships/tags" Target="../tags/tag30.xml"/><Relationship Id="rId9" Type="http://schemas.openxmlformats.org/officeDocument/2006/relationships/image" Target="../media/image7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79.wmf"/><Relationship Id="rId5" Type="http://schemas.openxmlformats.org/officeDocument/2006/relationships/oleObject" Target="../embeddings/oleObject36.bin"/><Relationship Id="rId4" Type="http://schemas.openxmlformats.org/officeDocument/2006/relationships/image" Target="../media/image78.wmf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9.bin"/><Relationship Id="rId3" Type="http://schemas.openxmlformats.org/officeDocument/2006/relationships/image" Target="../media/image62.png"/><Relationship Id="rId7" Type="http://schemas.openxmlformats.org/officeDocument/2006/relationships/image" Target="../media/image80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6" Type="http://schemas.openxmlformats.org/officeDocument/2006/relationships/oleObject" Target="../embeddings/oleObject38.bin"/><Relationship Id="rId5" Type="http://schemas.openxmlformats.org/officeDocument/2006/relationships/image" Target="../media/image63.emf"/><Relationship Id="rId4" Type="http://schemas.openxmlformats.org/officeDocument/2006/relationships/oleObject" Target="../embeddings/oleObject37.bin"/><Relationship Id="rId9" Type="http://schemas.openxmlformats.org/officeDocument/2006/relationships/image" Target="../media/image81.emf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2.bin"/><Relationship Id="rId3" Type="http://schemas.openxmlformats.org/officeDocument/2006/relationships/oleObject" Target="../embeddings/oleObject40.bin"/><Relationship Id="rId7" Type="http://schemas.openxmlformats.org/officeDocument/2006/relationships/image" Target="../media/image6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83.emf"/><Relationship Id="rId5" Type="http://schemas.openxmlformats.org/officeDocument/2006/relationships/oleObject" Target="../embeddings/oleObject41.bin"/><Relationship Id="rId4" Type="http://schemas.openxmlformats.org/officeDocument/2006/relationships/image" Target="../media/image82.wmf"/><Relationship Id="rId9" Type="http://schemas.openxmlformats.org/officeDocument/2006/relationships/image" Target="../media/image63.em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5" Type="http://schemas.openxmlformats.org/officeDocument/2006/relationships/image" Target="../media/image86.emf"/><Relationship Id="rId4" Type="http://schemas.openxmlformats.org/officeDocument/2006/relationships/oleObject" Target="../embeddings/oleObject43.bin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wmf"/><Relationship Id="rId13" Type="http://schemas.openxmlformats.org/officeDocument/2006/relationships/oleObject" Target="../embeddings/oleObject49.bin"/><Relationship Id="rId3" Type="http://schemas.openxmlformats.org/officeDocument/2006/relationships/oleObject" Target="../embeddings/oleObject44.bin"/><Relationship Id="rId7" Type="http://schemas.openxmlformats.org/officeDocument/2006/relationships/oleObject" Target="../embeddings/oleObject46.bin"/><Relationship Id="rId12" Type="http://schemas.openxmlformats.org/officeDocument/2006/relationships/image" Target="../media/image92.wm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94.emf"/><Relationship Id="rId1" Type="http://schemas.openxmlformats.org/officeDocument/2006/relationships/vmlDrawing" Target="../drawings/vmlDrawing14.vml"/><Relationship Id="rId6" Type="http://schemas.openxmlformats.org/officeDocument/2006/relationships/image" Target="../media/image89.emf"/><Relationship Id="rId11" Type="http://schemas.openxmlformats.org/officeDocument/2006/relationships/oleObject" Target="../embeddings/oleObject48.bin"/><Relationship Id="rId5" Type="http://schemas.openxmlformats.org/officeDocument/2006/relationships/oleObject" Target="../embeddings/oleObject45.bin"/><Relationship Id="rId15" Type="http://schemas.openxmlformats.org/officeDocument/2006/relationships/oleObject" Target="../embeddings/oleObject50.bin"/><Relationship Id="rId10" Type="http://schemas.openxmlformats.org/officeDocument/2006/relationships/image" Target="../media/image91.wmf"/><Relationship Id="rId4" Type="http://schemas.openxmlformats.org/officeDocument/2006/relationships/image" Target="../media/image88.wmf"/><Relationship Id="rId9" Type="http://schemas.openxmlformats.org/officeDocument/2006/relationships/oleObject" Target="../embeddings/oleObject47.bin"/><Relationship Id="rId14" Type="http://schemas.openxmlformats.org/officeDocument/2006/relationships/image" Target="../media/image93.emf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wmf"/><Relationship Id="rId3" Type="http://schemas.openxmlformats.org/officeDocument/2006/relationships/oleObject" Target="../embeddings/oleObject51.bin"/><Relationship Id="rId7" Type="http://schemas.openxmlformats.org/officeDocument/2006/relationships/oleObject" Target="../embeddings/oleObject5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96.wmf"/><Relationship Id="rId5" Type="http://schemas.openxmlformats.org/officeDocument/2006/relationships/oleObject" Target="../embeddings/oleObject52.bin"/><Relationship Id="rId4" Type="http://schemas.openxmlformats.org/officeDocument/2006/relationships/image" Target="../media/image95.wmf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89.emf"/><Relationship Id="rId5" Type="http://schemas.openxmlformats.org/officeDocument/2006/relationships/oleObject" Target="../embeddings/oleObject55.bin"/><Relationship Id="rId4" Type="http://schemas.openxmlformats.org/officeDocument/2006/relationships/image" Target="../media/image98.emf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6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7.vml"/><Relationship Id="rId4" Type="http://schemas.openxmlformats.org/officeDocument/2006/relationships/image" Target="../media/image98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file:///D:\Documents\Group\Course\CV2019\Lesson5\city.wmv" TargetMode="External"/><Relationship Id="rId1" Type="http://schemas.microsoft.com/office/2007/relationships/media" Target="file:///D:\Documents\Group\Course\CV2019\Lesson5\city.wmv" TargetMode="External"/><Relationship Id="rId4" Type="http://schemas.openxmlformats.org/officeDocument/2006/relationships/image" Target="../media/image18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7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8.vml"/><Relationship Id="rId6" Type="http://schemas.openxmlformats.org/officeDocument/2006/relationships/image" Target="../media/image100.wmf"/><Relationship Id="rId5" Type="http://schemas.openxmlformats.org/officeDocument/2006/relationships/oleObject" Target="../embeddings/oleObject58.bin"/><Relationship Id="rId4" Type="http://schemas.openxmlformats.org/officeDocument/2006/relationships/image" Target="../media/image99.wmf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emf"/><Relationship Id="rId3" Type="http://schemas.openxmlformats.org/officeDocument/2006/relationships/tags" Target="../tags/tag34.xml"/><Relationship Id="rId7" Type="http://schemas.openxmlformats.org/officeDocument/2006/relationships/oleObject" Target="../embeddings/oleObject59.bin"/><Relationship Id="rId2" Type="http://schemas.openxmlformats.org/officeDocument/2006/relationships/tags" Target="../tags/tag33.xml"/><Relationship Id="rId1" Type="http://schemas.openxmlformats.org/officeDocument/2006/relationships/vmlDrawing" Target="../drawings/vmlDrawing19.vml"/><Relationship Id="rId6" Type="http://schemas.openxmlformats.org/officeDocument/2006/relationships/image" Target="../media/image103.jpeg"/><Relationship Id="rId5" Type="http://schemas.openxmlformats.org/officeDocument/2006/relationships/image" Target="../media/image102.jpeg"/><Relationship Id="rId4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0.vml"/><Relationship Id="rId4" Type="http://schemas.openxmlformats.org/officeDocument/2006/relationships/image" Target="../media/image94.emf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1.vml"/><Relationship Id="rId4" Type="http://schemas.openxmlformats.org/officeDocument/2006/relationships/image" Target="../media/image105.wmf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emf"/><Relationship Id="rId3" Type="http://schemas.openxmlformats.org/officeDocument/2006/relationships/oleObject" Target="../embeddings/oleObject62.bin"/><Relationship Id="rId7" Type="http://schemas.openxmlformats.org/officeDocument/2006/relationships/oleObject" Target="../embeddings/oleObject6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2.vml"/><Relationship Id="rId6" Type="http://schemas.openxmlformats.org/officeDocument/2006/relationships/image" Target="../media/image107.emf"/><Relationship Id="rId5" Type="http://schemas.openxmlformats.org/officeDocument/2006/relationships/oleObject" Target="../embeddings/oleObject63.bin"/><Relationship Id="rId10" Type="http://schemas.openxmlformats.org/officeDocument/2006/relationships/image" Target="../media/image109.emf"/><Relationship Id="rId4" Type="http://schemas.openxmlformats.org/officeDocument/2006/relationships/image" Target="../media/image106.emf"/><Relationship Id="rId9" Type="http://schemas.openxmlformats.org/officeDocument/2006/relationships/oleObject" Target="../embeddings/oleObject65.bin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emf"/><Relationship Id="rId13" Type="http://schemas.openxmlformats.org/officeDocument/2006/relationships/oleObject" Target="../embeddings/oleObject71.bin"/><Relationship Id="rId18" Type="http://schemas.openxmlformats.org/officeDocument/2006/relationships/image" Target="../media/image117.emf"/><Relationship Id="rId3" Type="http://schemas.openxmlformats.org/officeDocument/2006/relationships/oleObject" Target="../embeddings/oleObject66.bin"/><Relationship Id="rId21" Type="http://schemas.openxmlformats.org/officeDocument/2006/relationships/oleObject" Target="../embeddings/oleObject75.bin"/><Relationship Id="rId7" Type="http://schemas.openxmlformats.org/officeDocument/2006/relationships/oleObject" Target="../embeddings/oleObject68.bin"/><Relationship Id="rId12" Type="http://schemas.openxmlformats.org/officeDocument/2006/relationships/image" Target="../media/image114.emf"/><Relationship Id="rId17" Type="http://schemas.openxmlformats.org/officeDocument/2006/relationships/oleObject" Target="../embeddings/oleObject73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16.emf"/><Relationship Id="rId20" Type="http://schemas.openxmlformats.org/officeDocument/2006/relationships/image" Target="../media/image118.emf"/><Relationship Id="rId1" Type="http://schemas.openxmlformats.org/officeDocument/2006/relationships/vmlDrawing" Target="../drawings/vmlDrawing23.vml"/><Relationship Id="rId6" Type="http://schemas.openxmlformats.org/officeDocument/2006/relationships/image" Target="../media/image111.emf"/><Relationship Id="rId11" Type="http://schemas.openxmlformats.org/officeDocument/2006/relationships/oleObject" Target="../embeddings/oleObject70.bin"/><Relationship Id="rId5" Type="http://schemas.openxmlformats.org/officeDocument/2006/relationships/oleObject" Target="../embeddings/oleObject67.bin"/><Relationship Id="rId15" Type="http://schemas.openxmlformats.org/officeDocument/2006/relationships/oleObject" Target="../embeddings/oleObject72.bin"/><Relationship Id="rId10" Type="http://schemas.openxmlformats.org/officeDocument/2006/relationships/image" Target="../media/image113.emf"/><Relationship Id="rId19" Type="http://schemas.openxmlformats.org/officeDocument/2006/relationships/oleObject" Target="../embeddings/oleObject74.bin"/><Relationship Id="rId4" Type="http://schemas.openxmlformats.org/officeDocument/2006/relationships/image" Target="../media/image110.emf"/><Relationship Id="rId9" Type="http://schemas.openxmlformats.org/officeDocument/2006/relationships/oleObject" Target="../embeddings/oleObject69.bin"/><Relationship Id="rId14" Type="http://schemas.openxmlformats.org/officeDocument/2006/relationships/image" Target="../media/image115.emf"/><Relationship Id="rId22" Type="http://schemas.openxmlformats.org/officeDocument/2006/relationships/image" Target="../media/image119.emf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4.vml"/><Relationship Id="rId4" Type="http://schemas.openxmlformats.org/officeDocument/2006/relationships/image" Target="../media/image120.wmf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7" Type="http://schemas.openxmlformats.org/officeDocument/2006/relationships/image" Target="../media/image127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6.png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file:///D:\Documents\Group\Course\CV2019\Lesson5\motion%20capture.mp4" TargetMode="External"/><Relationship Id="rId1" Type="http://schemas.microsoft.com/office/2007/relationships/media" Target="file:///D:\Documents\Group\Course\CV2019\Lesson5\motion%20capture.mp4" TargetMode="External"/><Relationship Id="rId4" Type="http://schemas.openxmlformats.org/officeDocument/2006/relationships/image" Target="../media/image19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openxmlformats.org/officeDocument/2006/relationships/image" Target="../media/image122.png"/><Relationship Id="rId7" Type="http://schemas.openxmlformats.org/officeDocument/2006/relationships/image" Target="../media/image1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8.png"/><Relationship Id="rId11" Type="http://schemas.openxmlformats.org/officeDocument/2006/relationships/image" Target="../media/image133.png"/><Relationship Id="rId5" Type="http://schemas.openxmlformats.org/officeDocument/2006/relationships/image" Target="../media/image121.png"/><Relationship Id="rId10" Type="http://schemas.openxmlformats.org/officeDocument/2006/relationships/image" Target="../media/image132.png"/><Relationship Id="rId4" Type="http://schemas.openxmlformats.org/officeDocument/2006/relationships/image" Target="../media/image124.png"/><Relationship Id="rId9" Type="http://schemas.openxmlformats.org/officeDocument/2006/relationships/image" Target="../media/image131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3" Type="http://schemas.openxmlformats.org/officeDocument/2006/relationships/image" Target="../media/image122.png"/><Relationship Id="rId7" Type="http://schemas.openxmlformats.org/officeDocument/2006/relationships/image" Target="../media/image1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png"/><Relationship Id="rId11" Type="http://schemas.openxmlformats.org/officeDocument/2006/relationships/image" Target="../media/image135.png"/><Relationship Id="rId5" Type="http://schemas.openxmlformats.org/officeDocument/2006/relationships/image" Target="../media/image121.png"/><Relationship Id="rId10" Type="http://schemas.openxmlformats.org/officeDocument/2006/relationships/image" Target="../media/image134.png"/><Relationship Id="rId4" Type="http://schemas.openxmlformats.org/officeDocument/2006/relationships/image" Target="../media/image124.png"/><Relationship Id="rId9" Type="http://schemas.openxmlformats.org/officeDocument/2006/relationships/image" Target="../media/image133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openxmlformats.org/officeDocument/2006/relationships/image" Target="../media/image122.png"/><Relationship Id="rId7" Type="http://schemas.openxmlformats.org/officeDocument/2006/relationships/image" Target="../media/image1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8.png"/><Relationship Id="rId11" Type="http://schemas.openxmlformats.org/officeDocument/2006/relationships/image" Target="../media/image133.png"/><Relationship Id="rId5" Type="http://schemas.openxmlformats.org/officeDocument/2006/relationships/image" Target="../media/image121.png"/><Relationship Id="rId10" Type="http://schemas.openxmlformats.org/officeDocument/2006/relationships/image" Target="../media/image132.png"/><Relationship Id="rId4" Type="http://schemas.openxmlformats.org/officeDocument/2006/relationships/image" Target="../media/image124.png"/><Relationship Id="rId9" Type="http://schemas.openxmlformats.org/officeDocument/2006/relationships/image" Target="../media/image131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9.bin"/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137.emf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25.vml"/><Relationship Id="rId6" Type="http://schemas.openxmlformats.org/officeDocument/2006/relationships/oleObject" Target="../embeddings/oleObject78.bin"/><Relationship Id="rId5" Type="http://schemas.openxmlformats.org/officeDocument/2006/relationships/image" Target="../media/image136.wmf"/><Relationship Id="rId4" Type="http://schemas.openxmlformats.org/officeDocument/2006/relationships/oleObject" Target="../embeddings/oleObject77.bin"/><Relationship Id="rId9" Type="http://schemas.openxmlformats.org/officeDocument/2006/relationships/image" Target="../media/image138.emf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2.bin"/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137.emf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26.vml"/><Relationship Id="rId6" Type="http://schemas.openxmlformats.org/officeDocument/2006/relationships/oleObject" Target="../embeddings/oleObject81.bin"/><Relationship Id="rId5" Type="http://schemas.openxmlformats.org/officeDocument/2006/relationships/image" Target="../media/image136.wmf"/><Relationship Id="rId4" Type="http://schemas.openxmlformats.org/officeDocument/2006/relationships/oleObject" Target="../embeddings/oleObject80.bin"/><Relationship Id="rId9" Type="http://schemas.openxmlformats.org/officeDocument/2006/relationships/image" Target="../media/image138.emf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emf"/><Relationship Id="rId3" Type="http://schemas.openxmlformats.org/officeDocument/2006/relationships/oleObject" Target="../embeddings/oleObject83.bin"/><Relationship Id="rId7" Type="http://schemas.openxmlformats.org/officeDocument/2006/relationships/oleObject" Target="../embeddings/oleObject8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7.vml"/><Relationship Id="rId6" Type="http://schemas.openxmlformats.org/officeDocument/2006/relationships/image" Target="../media/image139.emf"/><Relationship Id="rId5" Type="http://schemas.openxmlformats.org/officeDocument/2006/relationships/oleObject" Target="../embeddings/oleObject84.bin"/><Relationship Id="rId10" Type="http://schemas.openxmlformats.org/officeDocument/2006/relationships/image" Target="../media/image141.wmf"/><Relationship Id="rId4" Type="http://schemas.openxmlformats.org/officeDocument/2006/relationships/image" Target="../media/image137.emf"/><Relationship Id="rId9" Type="http://schemas.openxmlformats.org/officeDocument/2006/relationships/oleObject" Target="../embeddings/oleObject86.bin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9.bin"/><Relationship Id="rId13" Type="http://schemas.openxmlformats.org/officeDocument/2006/relationships/image" Target="../media/image146.wmf"/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143.emf"/><Relationship Id="rId12" Type="http://schemas.openxmlformats.org/officeDocument/2006/relationships/oleObject" Target="../embeddings/oleObject9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8.vml"/><Relationship Id="rId6" Type="http://schemas.openxmlformats.org/officeDocument/2006/relationships/oleObject" Target="../embeddings/oleObject88.bin"/><Relationship Id="rId11" Type="http://schemas.openxmlformats.org/officeDocument/2006/relationships/image" Target="../media/image145.wmf"/><Relationship Id="rId5" Type="http://schemas.openxmlformats.org/officeDocument/2006/relationships/image" Target="../media/image142.emf"/><Relationship Id="rId10" Type="http://schemas.openxmlformats.org/officeDocument/2006/relationships/oleObject" Target="../embeddings/oleObject90.bin"/><Relationship Id="rId4" Type="http://schemas.openxmlformats.org/officeDocument/2006/relationships/oleObject" Target="../embeddings/oleObject87.bin"/><Relationship Id="rId9" Type="http://schemas.openxmlformats.org/officeDocument/2006/relationships/image" Target="../media/image144.emf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openxmlformats.org/officeDocument/2006/relationships/image" Target="../media/image122.png"/><Relationship Id="rId7" Type="http://schemas.openxmlformats.org/officeDocument/2006/relationships/image" Target="../media/image1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8.png"/><Relationship Id="rId11" Type="http://schemas.openxmlformats.org/officeDocument/2006/relationships/image" Target="../media/image133.png"/><Relationship Id="rId5" Type="http://schemas.openxmlformats.org/officeDocument/2006/relationships/image" Target="../media/image121.png"/><Relationship Id="rId10" Type="http://schemas.openxmlformats.org/officeDocument/2006/relationships/image" Target="../media/image132.png"/><Relationship Id="rId4" Type="http://schemas.openxmlformats.org/officeDocument/2006/relationships/image" Target="../media/image124.png"/><Relationship Id="rId9" Type="http://schemas.openxmlformats.org/officeDocument/2006/relationships/image" Target="../media/image131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png"/><Relationship Id="rId3" Type="http://schemas.openxmlformats.org/officeDocument/2006/relationships/image" Target="../media/image122.png"/><Relationship Id="rId7" Type="http://schemas.openxmlformats.org/officeDocument/2006/relationships/image" Target="../media/image1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8.png"/><Relationship Id="rId5" Type="http://schemas.openxmlformats.org/officeDocument/2006/relationships/image" Target="../media/image147.png"/><Relationship Id="rId10" Type="http://schemas.openxmlformats.org/officeDocument/2006/relationships/image" Target="../media/image151.png"/><Relationship Id="rId4" Type="http://schemas.openxmlformats.org/officeDocument/2006/relationships/image" Target="../media/image124.png"/><Relationship Id="rId9" Type="http://schemas.openxmlformats.org/officeDocument/2006/relationships/image" Target="../media/image150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file:///D:\Documents\Group\Course\CV2019\Lesson5\Large-Scale%20Map%20Building.mp4" TargetMode="External"/><Relationship Id="rId1" Type="http://schemas.microsoft.com/office/2007/relationships/media" Target="file:///D:\Documents\Group\Course\CV2019\Lesson5\Large-Scale%20Map%20Building.mp4" TargetMode="External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1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9.vml"/><Relationship Id="rId4" Type="http://schemas.openxmlformats.org/officeDocument/2006/relationships/image" Target="../media/image154.wmf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file:///D:\Documents\Group\Course\CV2019\Lesson5\Fundamental.wmv" TargetMode="External"/><Relationship Id="rId1" Type="http://schemas.microsoft.com/office/2007/relationships/media" Target="file:///D:\Documents\Group\Course\CV2019\Lesson5\Fundamental.wmv" TargetMode="External"/><Relationship Id="rId5" Type="http://schemas.openxmlformats.org/officeDocument/2006/relationships/image" Target="../media/image155.png"/><Relationship Id="rId4" Type="http://schemas.openxmlformats.org/officeDocument/2006/relationships/notesSlide" Target="../notesSlides/notesSlide17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0.vml"/><Relationship Id="rId4" Type="http://schemas.openxmlformats.org/officeDocument/2006/relationships/image" Target="../media/image156.wmf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jpeg"/><Relationship Id="rId2" Type="http://schemas.openxmlformats.org/officeDocument/2006/relationships/image" Target="../media/image157.jpe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emf"/><Relationship Id="rId2" Type="http://schemas.openxmlformats.org/officeDocument/2006/relationships/image" Target="../media/image159.emf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emf"/><Relationship Id="rId2" Type="http://schemas.openxmlformats.org/officeDocument/2006/relationships/image" Target="../media/image159.emf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1.vml"/><Relationship Id="rId5" Type="http://schemas.openxmlformats.org/officeDocument/2006/relationships/image" Target="../media/image162.wmf"/><Relationship Id="rId4" Type="http://schemas.openxmlformats.org/officeDocument/2006/relationships/oleObject" Target="../embeddings/oleObject94.bin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458" name="Rectangle 2"/>
          <p:cNvSpPr>
            <a:spLocks noGrp="1" noChangeArrowheads="1"/>
          </p:cNvSpPr>
          <p:nvPr>
            <p:ph type="title"/>
          </p:nvPr>
        </p:nvSpPr>
        <p:spPr>
          <a:xfrm>
            <a:off x="312738" y="981075"/>
            <a:ext cx="8229600" cy="1143000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t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zh-CN" altLang="en-US" sz="4800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相机模型与多视几何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87450" y="2781300"/>
            <a:ext cx="6480175" cy="13843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zh-CN" altLang="en-US" sz="2800" dirty="0">
                <a:latin typeface="+mj-ea"/>
                <a:ea typeface="+mj-ea"/>
              </a:rPr>
              <a:t>申抒含</a:t>
            </a:r>
            <a:endParaRPr lang="en-US" altLang="zh-CN" sz="2800" dirty="0">
              <a:latin typeface="+mj-ea"/>
              <a:ea typeface="+mj-ea"/>
            </a:endParaRPr>
          </a:p>
          <a:p>
            <a:pPr algn="ctr">
              <a:defRPr/>
            </a:pPr>
            <a:r>
              <a:rPr lang="zh-CN" altLang="en-US" sz="2800" dirty="0">
                <a:latin typeface="+mj-ea"/>
                <a:ea typeface="+mj-ea"/>
              </a:rPr>
              <a:t>中国科学院自动化研究所</a:t>
            </a:r>
            <a:endParaRPr lang="en-US" altLang="zh-CN" sz="2800" dirty="0">
              <a:latin typeface="+mj-ea"/>
              <a:ea typeface="+mj-ea"/>
            </a:endParaRPr>
          </a:p>
          <a:p>
            <a:pPr algn="ctr">
              <a:defRPr/>
            </a:pPr>
            <a:r>
              <a:rPr lang="zh-CN" altLang="en-US" sz="2800" dirty="0">
                <a:latin typeface="+mj-ea"/>
                <a:ea typeface="+mj-ea"/>
              </a:rPr>
              <a:t>模式识别国家重点实验室</a:t>
            </a:r>
            <a:endParaRPr lang="en-US" altLang="zh-CN" sz="2800" dirty="0">
              <a:latin typeface="+mj-ea"/>
              <a:ea typeface="+mj-ea"/>
            </a:endParaRPr>
          </a:p>
        </p:txBody>
      </p:sp>
      <p:pic>
        <p:nvPicPr>
          <p:cNvPr id="7172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5013325"/>
            <a:ext cx="9150351" cy="1201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903634"/>
          </a:xfrm>
        </p:spPr>
        <p:txBody>
          <a:bodyPr/>
          <a:lstStyle/>
          <a:p>
            <a:r>
              <a:rPr lang="zh-CN" altLang="en-US" dirty="0">
                <a:solidFill>
                  <a:srgbClr val="0070C0"/>
                </a:solidFill>
              </a:rPr>
              <a:t>三维计算机视觉的研究内容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3568" y="5949280"/>
            <a:ext cx="7886700" cy="50405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2400" dirty="0"/>
              <a:t>三维计算机视觉的核心研究任务：</a:t>
            </a:r>
            <a:r>
              <a:rPr lang="zh-CN" altLang="en-US" sz="2400" dirty="0">
                <a:solidFill>
                  <a:srgbClr val="FF0000"/>
                </a:solidFill>
              </a:rPr>
              <a:t>场景结构</a:t>
            </a:r>
            <a:r>
              <a:rPr lang="en-US" altLang="zh-CN" sz="2400" dirty="0">
                <a:solidFill>
                  <a:srgbClr val="FF0000"/>
                </a:solidFill>
              </a:rPr>
              <a:t>+</a:t>
            </a:r>
            <a:r>
              <a:rPr lang="zh-CN" altLang="en-US" sz="2400" dirty="0">
                <a:solidFill>
                  <a:srgbClr val="FF0000"/>
                </a:solidFill>
              </a:rPr>
              <a:t>相机位姿</a:t>
            </a:r>
          </a:p>
        </p:txBody>
      </p:sp>
      <p:pic>
        <p:nvPicPr>
          <p:cNvPr id="4" name="slam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45814" y="1196752"/>
            <a:ext cx="8213501" cy="4620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710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0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903634"/>
          </a:xfrm>
        </p:spPr>
        <p:txBody>
          <a:bodyPr/>
          <a:lstStyle/>
          <a:p>
            <a:r>
              <a:rPr lang="zh-CN" altLang="en-US" dirty="0">
                <a:solidFill>
                  <a:srgbClr val="0070C0"/>
                </a:solidFill>
              </a:rPr>
              <a:t>三维计算机视觉的研究内容</a:t>
            </a:r>
          </a:p>
        </p:txBody>
      </p:sp>
      <p:sp>
        <p:nvSpPr>
          <p:cNvPr id="6" name="文本框 19"/>
          <p:cNvSpPr txBox="1"/>
          <p:nvPr/>
        </p:nvSpPr>
        <p:spPr>
          <a:xfrm>
            <a:off x="501286" y="1412776"/>
            <a:ext cx="8099162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三维视觉核心问题：</a:t>
            </a:r>
            <a:r>
              <a:rPr lang="zh-CN" altLang="en-US" sz="2400" dirty="0">
                <a:solidFill>
                  <a:srgbClr val="FF0000"/>
                </a:solidFill>
              </a:rPr>
              <a:t>场景结构</a:t>
            </a:r>
            <a:r>
              <a:rPr lang="en-US" altLang="zh-CN" sz="2400" dirty="0">
                <a:solidFill>
                  <a:srgbClr val="FF0000"/>
                </a:solidFill>
              </a:rPr>
              <a:t>+</a:t>
            </a:r>
            <a:r>
              <a:rPr lang="zh-CN" altLang="en-US" sz="2400" dirty="0">
                <a:solidFill>
                  <a:srgbClr val="FF0000"/>
                </a:solidFill>
              </a:rPr>
              <a:t>相机位姿</a:t>
            </a:r>
            <a:r>
              <a:rPr lang="en-US" altLang="zh-CN" sz="2400" dirty="0">
                <a:solidFill>
                  <a:srgbClr val="FF0000"/>
                </a:solidFill>
              </a:rPr>
              <a:t>+(</a:t>
            </a:r>
            <a:r>
              <a:rPr lang="zh-CN" altLang="en-US" sz="2400" dirty="0">
                <a:solidFill>
                  <a:srgbClr val="FF0000"/>
                </a:solidFill>
              </a:rPr>
              <a:t>相机参数</a:t>
            </a:r>
            <a:r>
              <a:rPr lang="en-US" altLang="zh-CN" sz="2400" dirty="0">
                <a:solidFill>
                  <a:srgbClr val="FF0000"/>
                </a:solidFill>
              </a:rPr>
              <a:t>)</a:t>
            </a:r>
          </a:p>
          <a:p>
            <a:endParaRPr lang="en-US" altLang="zh-CN" sz="2400" dirty="0"/>
          </a:p>
          <a:p>
            <a:r>
              <a:rPr lang="en-US" altLang="zh-CN" sz="2400" dirty="0"/>
              <a:t>Structure from Motion (</a:t>
            </a:r>
            <a:r>
              <a:rPr lang="en-US" altLang="zh-CN" sz="2400" dirty="0" err="1">
                <a:solidFill>
                  <a:srgbClr val="FF0000"/>
                </a:solidFill>
              </a:rPr>
              <a:t>SfM</a:t>
            </a:r>
            <a:r>
              <a:rPr lang="en-US" altLang="zh-CN" sz="2400" dirty="0"/>
              <a:t>)</a:t>
            </a:r>
          </a:p>
          <a:p>
            <a:r>
              <a:rPr lang="en-US" altLang="zh-CN" sz="2400" dirty="0"/>
              <a:t>      </a:t>
            </a:r>
            <a:r>
              <a:rPr lang="en-US" altLang="zh-CN" sz="2200" dirty="0"/>
              <a:t>—</a:t>
            </a:r>
            <a:r>
              <a:rPr lang="zh-CN" altLang="en-US" sz="2200" dirty="0"/>
              <a:t>多视角图像</a:t>
            </a:r>
            <a:endParaRPr lang="en-US" altLang="zh-CN" sz="2200" dirty="0"/>
          </a:p>
          <a:p>
            <a:r>
              <a:rPr lang="en-US" altLang="zh-CN" sz="2200" dirty="0"/>
              <a:t>      —</a:t>
            </a:r>
            <a:r>
              <a:rPr lang="zh-CN" altLang="en-US" sz="2200" dirty="0"/>
              <a:t>重建场景稀疏结构与相机位姿（</a:t>
            </a:r>
            <a:r>
              <a:rPr lang="en-US" altLang="zh-CN" sz="2200" dirty="0"/>
              <a:t>off-line</a:t>
            </a:r>
            <a:r>
              <a:rPr lang="zh-CN" altLang="en-US" sz="2200" dirty="0"/>
              <a:t>）</a:t>
            </a:r>
            <a:endParaRPr lang="en-US" altLang="zh-CN" sz="2200" dirty="0"/>
          </a:p>
          <a:p>
            <a:r>
              <a:rPr lang="en-US" altLang="zh-CN" sz="2200" dirty="0"/>
              <a:t>      —</a:t>
            </a:r>
            <a:r>
              <a:rPr lang="en-US" altLang="zh-CN" sz="2200" dirty="0" err="1"/>
              <a:t>SfM</a:t>
            </a:r>
            <a:r>
              <a:rPr lang="zh-CN" altLang="en-US" sz="2200" dirty="0"/>
              <a:t>后可通过</a:t>
            </a:r>
            <a:r>
              <a:rPr lang="en-US" altLang="zh-CN" sz="2200" dirty="0"/>
              <a:t>MVS</a:t>
            </a:r>
            <a:r>
              <a:rPr lang="zh-CN" altLang="en-US" sz="2200" dirty="0"/>
              <a:t>获得稠密场景结构（</a:t>
            </a:r>
            <a:r>
              <a:rPr lang="en-US" altLang="zh-CN" sz="2200" dirty="0"/>
              <a:t>off-line</a:t>
            </a:r>
            <a:r>
              <a:rPr lang="zh-CN" altLang="en-US" sz="2200" dirty="0"/>
              <a:t>）</a:t>
            </a:r>
            <a:endParaRPr lang="en-US" altLang="zh-CN" sz="2200" dirty="0"/>
          </a:p>
          <a:p>
            <a:r>
              <a:rPr lang="en-US" altLang="zh-CN" sz="2200" dirty="0"/>
              <a:t>      —</a:t>
            </a:r>
            <a:r>
              <a:rPr lang="en-US" altLang="zh-CN" sz="2200" dirty="0" err="1"/>
              <a:t>SfM</a:t>
            </a:r>
            <a:r>
              <a:rPr lang="zh-CN" altLang="en-US" sz="2200" dirty="0"/>
              <a:t>后可通过</a:t>
            </a:r>
            <a:r>
              <a:rPr lang="en-US" altLang="zh-CN" sz="2200" dirty="0"/>
              <a:t>PnP</a:t>
            </a:r>
            <a:r>
              <a:rPr lang="zh-CN" altLang="en-US" sz="2200" dirty="0"/>
              <a:t>计算相机实时位姿（</a:t>
            </a:r>
            <a:r>
              <a:rPr lang="en-US" altLang="zh-CN" sz="2200" dirty="0"/>
              <a:t>on-line</a:t>
            </a:r>
            <a:r>
              <a:rPr lang="zh-CN" altLang="en-US" sz="2200" dirty="0"/>
              <a:t>）</a:t>
            </a:r>
            <a:endParaRPr lang="en-US" altLang="zh-CN" sz="2200" dirty="0"/>
          </a:p>
          <a:p>
            <a:endParaRPr lang="en-US" altLang="zh-CN" sz="2400" dirty="0"/>
          </a:p>
          <a:p>
            <a:r>
              <a:rPr lang="en-US" altLang="zh-CN" sz="2400" dirty="0"/>
              <a:t>Simultaneous Localization and Mapping (</a:t>
            </a:r>
            <a:r>
              <a:rPr lang="en-US" altLang="zh-CN" sz="2400" dirty="0">
                <a:solidFill>
                  <a:srgbClr val="FF0000"/>
                </a:solidFill>
              </a:rPr>
              <a:t>SLAM</a:t>
            </a:r>
            <a:r>
              <a:rPr lang="en-US" altLang="zh-CN" sz="2400" dirty="0"/>
              <a:t>)</a:t>
            </a:r>
          </a:p>
          <a:p>
            <a:r>
              <a:rPr lang="en-US" altLang="zh-CN" sz="2200" dirty="0"/>
              <a:t>      —</a:t>
            </a:r>
            <a:r>
              <a:rPr lang="zh-CN" altLang="en-US" sz="2200" dirty="0"/>
              <a:t>视频序列</a:t>
            </a:r>
            <a:endParaRPr lang="en-US" altLang="zh-CN" sz="2200" dirty="0"/>
          </a:p>
          <a:p>
            <a:r>
              <a:rPr lang="en-US" altLang="zh-CN" sz="2200" dirty="0"/>
              <a:t>      —</a:t>
            </a:r>
            <a:r>
              <a:rPr lang="zh-CN" altLang="en-US" sz="2200" dirty="0"/>
              <a:t>重建场景稀疏</a:t>
            </a:r>
            <a:r>
              <a:rPr lang="en-US" altLang="zh-CN" sz="2200" dirty="0"/>
              <a:t>/</a:t>
            </a:r>
            <a:r>
              <a:rPr lang="zh-CN" altLang="en-US" sz="2200" dirty="0"/>
              <a:t>准稠密</a:t>
            </a:r>
            <a:r>
              <a:rPr lang="en-US" altLang="zh-CN" sz="2200" dirty="0"/>
              <a:t>/</a:t>
            </a:r>
            <a:r>
              <a:rPr lang="zh-CN" altLang="en-US" sz="2200" dirty="0"/>
              <a:t>稠密结构与相机位姿（</a:t>
            </a:r>
            <a:r>
              <a:rPr lang="en-US" altLang="zh-CN" sz="2200" dirty="0"/>
              <a:t>on-line</a:t>
            </a:r>
            <a:r>
              <a:rPr lang="zh-CN" altLang="en-US" sz="2200" dirty="0"/>
              <a:t>）</a:t>
            </a:r>
            <a:endParaRPr lang="en-US" altLang="zh-CN" sz="2200" dirty="0"/>
          </a:p>
          <a:p>
            <a:r>
              <a:rPr lang="en-US" altLang="zh-CN" sz="2200" dirty="0"/>
              <a:t>      —</a:t>
            </a:r>
            <a:r>
              <a:rPr lang="zh-CN" altLang="en-US" sz="2200" dirty="0"/>
              <a:t>需要闭环检测</a:t>
            </a:r>
            <a:r>
              <a:rPr lang="en-US" altLang="zh-CN" sz="2200" dirty="0"/>
              <a:t>+</a:t>
            </a:r>
            <a:r>
              <a:rPr lang="zh-CN" altLang="en-US" sz="2200" dirty="0"/>
              <a:t>图优化（</a:t>
            </a:r>
            <a:r>
              <a:rPr lang="en-US" altLang="zh-CN" sz="2200" dirty="0"/>
              <a:t>on-line</a:t>
            </a:r>
            <a:r>
              <a:rPr lang="zh-CN" altLang="en-US" sz="2200" dirty="0"/>
              <a:t>）</a:t>
            </a: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2386475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903634"/>
          </a:xfrm>
        </p:spPr>
        <p:txBody>
          <a:bodyPr/>
          <a:lstStyle/>
          <a:p>
            <a:r>
              <a:rPr lang="zh-CN" altLang="en-US" dirty="0">
                <a:solidFill>
                  <a:srgbClr val="0070C0"/>
                </a:solidFill>
              </a:rPr>
              <a:t>相机成像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06438" y="4725144"/>
            <a:ext cx="7886700" cy="1800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2400" dirty="0"/>
              <a:t>如何成像？</a:t>
            </a:r>
            <a:endParaRPr lang="en-US" altLang="zh-CN" sz="2400" dirty="0"/>
          </a:p>
          <a:p>
            <a:pPr marL="0" indent="0">
              <a:buNone/>
            </a:pPr>
            <a:r>
              <a:rPr lang="en-US" altLang="zh-CN" sz="2400" dirty="0"/>
              <a:t>—</a:t>
            </a:r>
            <a:r>
              <a:rPr lang="zh-CN" altLang="en-US" sz="2400" dirty="0"/>
              <a:t>将一张胶片放在物体前方</a:t>
            </a:r>
            <a:endParaRPr lang="en-US" altLang="zh-CN" sz="2400" dirty="0"/>
          </a:p>
          <a:p>
            <a:pPr marL="0" indent="0">
              <a:buNone/>
            </a:pPr>
            <a:r>
              <a:rPr lang="en-US" altLang="zh-CN" sz="2400" dirty="0"/>
              <a:t>—</a:t>
            </a:r>
            <a:r>
              <a:rPr lang="zh-CN" altLang="en-US" sz="2400" dirty="0"/>
              <a:t>可以获得图像吗？</a:t>
            </a:r>
          </a:p>
        </p:txBody>
      </p:sp>
      <p:pic>
        <p:nvPicPr>
          <p:cNvPr id="4" name="Picture 4" descr="image-nothin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4188" y="1943100"/>
            <a:ext cx="5484812" cy="2247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Group 17"/>
          <p:cNvGrpSpPr>
            <a:grpSpLocks/>
          </p:cNvGrpSpPr>
          <p:nvPr>
            <p:custDataLst>
              <p:tags r:id="rId2"/>
            </p:custDataLst>
          </p:nvPr>
        </p:nvGrpSpPr>
        <p:grpSpPr bwMode="auto">
          <a:xfrm>
            <a:off x="2287588" y="2476500"/>
            <a:ext cx="4724400" cy="1524000"/>
            <a:chOff x="1536" y="1248"/>
            <a:chExt cx="2976" cy="960"/>
          </a:xfrm>
        </p:grpSpPr>
        <p:sp>
          <p:nvSpPr>
            <p:cNvPr id="6" name="Line 7"/>
            <p:cNvSpPr>
              <a:spLocks noChangeShapeType="1"/>
            </p:cNvSpPr>
            <p:nvPr>
              <p:custDataLst>
                <p:tags r:id="rId11"/>
              </p:custDataLst>
            </p:nvPr>
          </p:nvSpPr>
          <p:spPr bwMode="auto">
            <a:xfrm>
              <a:off x="1536" y="1248"/>
              <a:ext cx="2976" cy="96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" name="Line 8"/>
            <p:cNvSpPr>
              <a:spLocks noChangeShapeType="1"/>
            </p:cNvSpPr>
            <p:nvPr>
              <p:custDataLst>
                <p:tags r:id="rId12"/>
              </p:custDataLst>
            </p:nvPr>
          </p:nvSpPr>
          <p:spPr bwMode="auto">
            <a:xfrm>
              <a:off x="1536" y="1248"/>
              <a:ext cx="2976" cy="672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" name="Line 9"/>
            <p:cNvSpPr>
              <a:spLocks noChangeShapeType="1"/>
            </p:cNvSpPr>
            <p:nvPr>
              <p:custDataLst>
                <p:tags r:id="rId13"/>
              </p:custDataLst>
            </p:nvPr>
          </p:nvSpPr>
          <p:spPr bwMode="auto">
            <a:xfrm>
              <a:off x="1536" y="1248"/>
              <a:ext cx="2976" cy="384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9" name="Line 10"/>
          <p:cNvSpPr>
            <a:spLocks noChangeShapeType="1"/>
          </p:cNvSpPr>
          <p:nvPr>
            <p:custDataLst>
              <p:tags r:id="rId3"/>
            </p:custDataLst>
          </p:nvPr>
        </p:nvSpPr>
        <p:spPr bwMode="auto">
          <a:xfrm>
            <a:off x="2287588" y="2476500"/>
            <a:ext cx="4724400" cy="2286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10" name="Group 16"/>
          <p:cNvGrpSpPr>
            <a:grpSpLocks/>
          </p:cNvGrpSpPr>
          <p:nvPr>
            <p:custDataLst>
              <p:tags r:id="rId4"/>
            </p:custDataLst>
          </p:nvPr>
        </p:nvGrpSpPr>
        <p:grpSpPr bwMode="auto">
          <a:xfrm>
            <a:off x="2592388" y="2705100"/>
            <a:ext cx="4419600" cy="1295400"/>
            <a:chOff x="1728" y="1392"/>
            <a:chExt cx="2784" cy="816"/>
          </a:xfrm>
        </p:grpSpPr>
        <p:grpSp>
          <p:nvGrpSpPr>
            <p:cNvPr id="11" name="Group 15"/>
            <p:cNvGrpSpPr>
              <a:grpSpLocks/>
            </p:cNvGrpSpPr>
            <p:nvPr/>
          </p:nvGrpSpPr>
          <p:grpSpPr bwMode="auto">
            <a:xfrm>
              <a:off x="1728" y="1392"/>
              <a:ext cx="2784" cy="528"/>
              <a:chOff x="1728" y="1392"/>
              <a:chExt cx="2784" cy="528"/>
            </a:xfrm>
          </p:grpSpPr>
          <p:sp>
            <p:nvSpPr>
              <p:cNvPr id="13" name="Line 11"/>
              <p:cNvSpPr>
                <a:spLocks noChangeShapeType="1"/>
              </p:cNvSpPr>
              <p:nvPr>
                <p:custDataLst>
                  <p:tags r:id="rId8"/>
                </p:custDataLst>
              </p:nvPr>
            </p:nvSpPr>
            <p:spPr bwMode="auto">
              <a:xfrm flipV="1">
                <a:off x="1728" y="1392"/>
                <a:ext cx="2784" cy="240"/>
              </a:xfrm>
              <a:prstGeom prst="line">
                <a:avLst/>
              </a:prstGeom>
              <a:noFill/>
              <a:ln w="19050">
                <a:solidFill>
                  <a:schemeClr val="folHlink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" name="Line 12"/>
              <p:cNvSpPr>
                <a:spLocks noChangeShapeType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1728" y="1632"/>
                <a:ext cx="2784" cy="0"/>
              </a:xfrm>
              <a:prstGeom prst="line">
                <a:avLst/>
              </a:prstGeom>
              <a:noFill/>
              <a:ln w="19050">
                <a:solidFill>
                  <a:schemeClr val="folHlink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" name="Line 13"/>
              <p:cNvSpPr>
                <a:spLocks noChangeShapeType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1728" y="1632"/>
                <a:ext cx="2784" cy="288"/>
              </a:xfrm>
              <a:prstGeom prst="line">
                <a:avLst/>
              </a:prstGeom>
              <a:noFill/>
              <a:ln w="19050">
                <a:solidFill>
                  <a:schemeClr val="folHlink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12" name="Line 14"/>
            <p:cNvSpPr>
              <a:spLocks noChangeShapeType="1"/>
            </p:cNvSpPr>
            <p:nvPr>
              <p:custDataLst>
                <p:tags r:id="rId7"/>
              </p:custDataLst>
            </p:nvPr>
          </p:nvSpPr>
          <p:spPr bwMode="auto">
            <a:xfrm>
              <a:off x="1728" y="1632"/>
              <a:ext cx="2784" cy="576"/>
            </a:xfrm>
            <a:prstGeom prst="line">
              <a:avLst/>
            </a:prstGeom>
            <a:noFill/>
            <a:ln w="19050">
              <a:solidFill>
                <a:schemeClr val="folHlink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6" name="Oval 18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2243138" y="2444750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zh-CN"/>
          </a:p>
        </p:txBody>
      </p:sp>
      <p:sp>
        <p:nvSpPr>
          <p:cNvPr id="17" name="Oval 19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2560638" y="3052763"/>
            <a:ext cx="76200" cy="76200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351602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903634"/>
          </a:xfrm>
        </p:spPr>
        <p:txBody>
          <a:bodyPr/>
          <a:lstStyle/>
          <a:p>
            <a:r>
              <a:rPr lang="zh-CN" altLang="en-US" dirty="0">
                <a:solidFill>
                  <a:srgbClr val="0070C0"/>
                </a:solidFill>
              </a:rPr>
              <a:t>相机成像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06438" y="4221088"/>
            <a:ext cx="7886700" cy="230425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2400" dirty="0"/>
              <a:t>如何成像？</a:t>
            </a:r>
            <a:endParaRPr lang="en-US" altLang="zh-CN" sz="2400" dirty="0"/>
          </a:p>
          <a:p>
            <a:pPr marL="0" indent="0">
              <a:buNone/>
            </a:pPr>
            <a:r>
              <a:rPr lang="en-US" altLang="zh-CN" sz="2400" dirty="0"/>
              <a:t>—</a:t>
            </a:r>
            <a:r>
              <a:rPr lang="zh-CN" altLang="en-US" sz="2400" dirty="0"/>
              <a:t>在物体和胶片之间，增加一块带有小孔的屏障</a:t>
            </a:r>
            <a:endParaRPr lang="en-US" altLang="zh-CN" sz="2400" dirty="0"/>
          </a:p>
          <a:p>
            <a:pPr marL="0" indent="0">
              <a:buNone/>
            </a:pPr>
            <a:r>
              <a:rPr lang="en-US" altLang="zh-CN" sz="2400" dirty="0"/>
              <a:t>—</a:t>
            </a:r>
            <a:r>
              <a:rPr lang="zh-CN" altLang="en-US" sz="2400" dirty="0"/>
              <a:t>屏障阻挡了大部分光线</a:t>
            </a:r>
            <a:endParaRPr lang="en-US" altLang="zh-CN" sz="2400" dirty="0"/>
          </a:p>
          <a:p>
            <a:pPr marL="0" indent="0">
              <a:buNone/>
            </a:pPr>
            <a:r>
              <a:rPr lang="en-US" altLang="zh-CN" sz="2400" dirty="0"/>
              <a:t>—</a:t>
            </a:r>
            <a:r>
              <a:rPr lang="zh-CN" altLang="en-US" sz="2400" dirty="0"/>
              <a:t>屏障上的小孔称之为光圈</a:t>
            </a:r>
            <a:endParaRPr lang="en-US" altLang="zh-CN" sz="2400" dirty="0"/>
          </a:p>
          <a:p>
            <a:pPr marL="0" indent="0">
              <a:buNone/>
            </a:pPr>
            <a:r>
              <a:rPr lang="en-US" altLang="zh-CN" sz="2400" dirty="0"/>
              <a:t>—</a:t>
            </a:r>
            <a:r>
              <a:rPr lang="zh-CN" altLang="en-US" sz="2400" dirty="0"/>
              <a:t>胶片上获得倒立的图像</a:t>
            </a:r>
          </a:p>
        </p:txBody>
      </p:sp>
      <p:pic>
        <p:nvPicPr>
          <p:cNvPr id="18" name="Picture 18" descr="image-pinhole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598" y="1519238"/>
            <a:ext cx="5484813" cy="2247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9" name="Group 33"/>
          <p:cNvGrpSpPr>
            <a:grpSpLocks/>
          </p:cNvGrpSpPr>
          <p:nvPr>
            <p:custDataLst>
              <p:tags r:id="rId2"/>
            </p:custDataLst>
          </p:nvPr>
        </p:nvGrpSpPr>
        <p:grpSpPr bwMode="auto">
          <a:xfrm>
            <a:off x="2285998" y="2052638"/>
            <a:ext cx="4724400" cy="1524000"/>
            <a:chOff x="1440" y="1296"/>
            <a:chExt cx="2976" cy="960"/>
          </a:xfrm>
        </p:grpSpPr>
        <p:sp>
          <p:nvSpPr>
            <p:cNvPr id="20" name="Line 21"/>
            <p:cNvSpPr>
              <a:spLocks noChangeShapeType="1"/>
            </p:cNvSpPr>
            <p:nvPr>
              <p:custDataLst>
                <p:tags r:id="rId10"/>
              </p:custDataLst>
            </p:nvPr>
          </p:nvSpPr>
          <p:spPr bwMode="auto">
            <a:xfrm>
              <a:off x="1440" y="1296"/>
              <a:ext cx="2976" cy="96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" name="Line 22"/>
            <p:cNvSpPr>
              <a:spLocks noChangeShapeType="1"/>
            </p:cNvSpPr>
            <p:nvPr>
              <p:custDataLst>
                <p:tags r:id="rId11"/>
              </p:custDataLst>
            </p:nvPr>
          </p:nvSpPr>
          <p:spPr bwMode="auto">
            <a:xfrm>
              <a:off x="1440" y="1296"/>
              <a:ext cx="1494" cy="33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" name="Line 23"/>
            <p:cNvSpPr>
              <a:spLocks noChangeShapeType="1"/>
            </p:cNvSpPr>
            <p:nvPr>
              <p:custDataLst>
                <p:tags r:id="rId12"/>
              </p:custDataLst>
            </p:nvPr>
          </p:nvSpPr>
          <p:spPr bwMode="auto">
            <a:xfrm>
              <a:off x="1440" y="1296"/>
              <a:ext cx="1500" cy="192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" name="Line 24"/>
            <p:cNvSpPr>
              <a:spLocks noChangeShapeType="1"/>
            </p:cNvSpPr>
            <p:nvPr>
              <p:custDataLst>
                <p:tags r:id="rId13"/>
              </p:custDataLst>
            </p:nvPr>
          </p:nvSpPr>
          <p:spPr bwMode="auto">
            <a:xfrm>
              <a:off x="1440" y="1296"/>
              <a:ext cx="1482" cy="72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24" name="Group 34"/>
          <p:cNvGrpSpPr>
            <a:grpSpLocks/>
          </p:cNvGrpSpPr>
          <p:nvPr>
            <p:custDataLst>
              <p:tags r:id="rId3"/>
            </p:custDataLst>
          </p:nvPr>
        </p:nvGrpSpPr>
        <p:grpSpPr bwMode="auto">
          <a:xfrm>
            <a:off x="2590798" y="2490788"/>
            <a:ext cx="4457700" cy="571500"/>
            <a:chOff x="1632" y="1572"/>
            <a:chExt cx="2808" cy="360"/>
          </a:xfrm>
        </p:grpSpPr>
        <p:sp>
          <p:nvSpPr>
            <p:cNvPr id="25" name="Line 27"/>
            <p:cNvSpPr>
              <a:spLocks noChangeShapeType="1"/>
            </p:cNvSpPr>
            <p:nvPr>
              <p:custDataLst>
                <p:tags r:id="rId6"/>
              </p:custDataLst>
            </p:nvPr>
          </p:nvSpPr>
          <p:spPr bwMode="auto">
            <a:xfrm flipV="1">
              <a:off x="1632" y="1572"/>
              <a:ext cx="1302" cy="108"/>
            </a:xfrm>
            <a:prstGeom prst="line">
              <a:avLst/>
            </a:prstGeom>
            <a:noFill/>
            <a:ln w="19050">
              <a:solidFill>
                <a:schemeClr val="folHlink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" name="Line 28"/>
            <p:cNvSpPr>
              <a:spLocks noChangeShapeType="1"/>
            </p:cNvSpPr>
            <p:nvPr>
              <p:custDataLst>
                <p:tags r:id="rId7"/>
              </p:custDataLst>
            </p:nvPr>
          </p:nvSpPr>
          <p:spPr bwMode="auto">
            <a:xfrm>
              <a:off x="1632" y="1680"/>
              <a:ext cx="1302" cy="6"/>
            </a:xfrm>
            <a:prstGeom prst="line">
              <a:avLst/>
            </a:prstGeom>
            <a:noFill/>
            <a:ln w="19050">
              <a:solidFill>
                <a:schemeClr val="folHlink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7" name="Line 29"/>
            <p:cNvSpPr>
              <a:spLocks noChangeShapeType="1"/>
            </p:cNvSpPr>
            <p:nvPr>
              <p:custDataLst>
                <p:tags r:id="rId8"/>
              </p:custDataLst>
            </p:nvPr>
          </p:nvSpPr>
          <p:spPr bwMode="auto">
            <a:xfrm>
              <a:off x="1632" y="1680"/>
              <a:ext cx="2808" cy="192"/>
            </a:xfrm>
            <a:prstGeom prst="line">
              <a:avLst/>
            </a:prstGeom>
            <a:noFill/>
            <a:ln w="19050">
              <a:solidFill>
                <a:schemeClr val="folHlink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" name="Line 30"/>
            <p:cNvSpPr>
              <a:spLocks noChangeShapeType="1"/>
            </p:cNvSpPr>
            <p:nvPr>
              <p:custDataLst>
                <p:tags r:id="rId9"/>
              </p:custDataLst>
            </p:nvPr>
          </p:nvSpPr>
          <p:spPr bwMode="auto">
            <a:xfrm>
              <a:off x="1632" y="1680"/>
              <a:ext cx="1302" cy="252"/>
            </a:xfrm>
            <a:prstGeom prst="line">
              <a:avLst/>
            </a:prstGeom>
            <a:noFill/>
            <a:ln w="19050">
              <a:solidFill>
                <a:schemeClr val="folHlink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9" name="Oval 31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2241548" y="2020888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zh-CN"/>
          </a:p>
        </p:txBody>
      </p:sp>
      <p:sp>
        <p:nvSpPr>
          <p:cNvPr id="30" name="Oval 32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2559048" y="2628901"/>
            <a:ext cx="76200" cy="76200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507927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903634"/>
          </a:xfrm>
        </p:spPr>
        <p:txBody>
          <a:bodyPr/>
          <a:lstStyle/>
          <a:p>
            <a:r>
              <a:rPr lang="zh-CN" altLang="en-US" dirty="0">
                <a:solidFill>
                  <a:srgbClr val="0070C0"/>
                </a:solidFill>
              </a:rPr>
              <a:t>相机历史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162" y="1556792"/>
            <a:ext cx="7452320" cy="38328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834329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903634"/>
          </a:xfrm>
        </p:spPr>
        <p:txBody>
          <a:bodyPr/>
          <a:lstStyle/>
          <a:p>
            <a:r>
              <a:rPr lang="zh-CN" altLang="en-US" dirty="0">
                <a:solidFill>
                  <a:srgbClr val="0070C0"/>
                </a:solidFill>
              </a:rPr>
              <a:t>相机历史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556792"/>
            <a:ext cx="7708646" cy="32403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813987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903634"/>
          </a:xfrm>
        </p:spPr>
        <p:txBody>
          <a:bodyPr/>
          <a:lstStyle/>
          <a:p>
            <a:r>
              <a:rPr lang="zh-CN" altLang="en-US" dirty="0">
                <a:solidFill>
                  <a:srgbClr val="0070C0"/>
                </a:solidFill>
              </a:rPr>
              <a:t>相机历史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484784"/>
            <a:ext cx="7845349" cy="3599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999185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903634"/>
          </a:xfrm>
        </p:spPr>
        <p:txBody>
          <a:bodyPr/>
          <a:lstStyle/>
          <a:p>
            <a:r>
              <a:rPr lang="zh-CN" altLang="en-US" dirty="0">
                <a:solidFill>
                  <a:srgbClr val="0070C0"/>
                </a:solidFill>
              </a:rPr>
              <a:t>相机历史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556792"/>
            <a:ext cx="7740352" cy="36252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620677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903634"/>
          </a:xfrm>
        </p:spPr>
        <p:txBody>
          <a:bodyPr/>
          <a:lstStyle/>
          <a:p>
            <a:r>
              <a:rPr lang="zh-CN" altLang="en-US" dirty="0">
                <a:solidFill>
                  <a:srgbClr val="0070C0"/>
                </a:solidFill>
              </a:rPr>
              <a:t>相机历史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696" b="64367"/>
          <a:stretch/>
        </p:blipFill>
        <p:spPr bwMode="auto">
          <a:xfrm>
            <a:off x="682970" y="980728"/>
            <a:ext cx="5289843" cy="17281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B8F71A03-737F-4667-9BD6-2D7E36F278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7247" y="1696614"/>
            <a:ext cx="2600566" cy="4155175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4E9CBAA3-F250-4571-8926-FD201B8655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868" r="4433" b="39532"/>
          <a:stretch/>
        </p:blipFill>
        <p:spPr bwMode="auto">
          <a:xfrm>
            <a:off x="516301" y="2667712"/>
            <a:ext cx="2037883" cy="29326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CDD4C73D-CB2A-4AB9-963C-14514C71AA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00" t="59948"/>
          <a:stretch/>
        </p:blipFill>
        <p:spPr bwMode="auto">
          <a:xfrm>
            <a:off x="2729776" y="3284984"/>
            <a:ext cx="2801281" cy="19425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117873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903634"/>
          </a:xfrm>
        </p:spPr>
        <p:txBody>
          <a:bodyPr/>
          <a:lstStyle/>
          <a:p>
            <a:r>
              <a:rPr lang="zh-CN" altLang="en-US" dirty="0">
                <a:solidFill>
                  <a:srgbClr val="0070C0"/>
                </a:solidFill>
              </a:rPr>
              <a:t>相机历史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247825"/>
            <a:ext cx="8122033" cy="51845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448173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903634"/>
          </a:xfrm>
        </p:spPr>
        <p:txBody>
          <a:bodyPr/>
          <a:lstStyle/>
          <a:p>
            <a:r>
              <a:rPr lang="zh-CN" altLang="en-US" dirty="0">
                <a:solidFill>
                  <a:srgbClr val="0070C0"/>
                </a:solidFill>
              </a:rPr>
              <a:t>三维计算机视觉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916832"/>
            <a:ext cx="7886700" cy="5232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400" dirty="0">
                <a:solidFill>
                  <a:srgbClr val="FF0000"/>
                </a:solidFill>
              </a:rPr>
              <a:t>1</a:t>
            </a:r>
            <a:r>
              <a:rPr lang="zh-CN" altLang="en-US" sz="2400" dirty="0">
                <a:solidFill>
                  <a:srgbClr val="FF0000"/>
                </a:solidFill>
              </a:rPr>
              <a:t>、相机模型与多视几何</a:t>
            </a:r>
          </a:p>
        </p:txBody>
      </p:sp>
      <p:sp>
        <p:nvSpPr>
          <p:cNvPr id="4" name="内容占位符 2"/>
          <p:cNvSpPr txBox="1">
            <a:spLocks/>
          </p:cNvSpPr>
          <p:nvPr/>
        </p:nvSpPr>
        <p:spPr>
          <a:xfrm>
            <a:off x="628650" y="3405149"/>
            <a:ext cx="7886700" cy="5412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 sz="2400" dirty="0"/>
              <a:t>2</a:t>
            </a:r>
            <a:r>
              <a:rPr lang="zh-CN" altLang="en-US" sz="2400" dirty="0"/>
              <a:t>、相机标定与稀疏重建</a:t>
            </a:r>
          </a:p>
        </p:txBody>
      </p:sp>
      <p:sp>
        <p:nvSpPr>
          <p:cNvPr id="5" name="内容占位符 2"/>
          <p:cNvSpPr txBox="1">
            <a:spLocks/>
          </p:cNvSpPr>
          <p:nvPr/>
        </p:nvSpPr>
        <p:spPr>
          <a:xfrm>
            <a:off x="628650" y="4911487"/>
            <a:ext cx="7886700" cy="5167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 sz="2400" dirty="0"/>
              <a:t>3</a:t>
            </a:r>
            <a:r>
              <a:rPr lang="zh-CN" altLang="en-US" sz="2400" dirty="0"/>
              <a:t>、立体视觉与三维建模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1374250"/>
            <a:ext cx="2304256" cy="1532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140009" y="3109930"/>
            <a:ext cx="1875169" cy="1255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4642791"/>
            <a:ext cx="1656184" cy="15707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539513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903634"/>
          </a:xfrm>
        </p:spPr>
        <p:txBody>
          <a:bodyPr/>
          <a:lstStyle/>
          <a:p>
            <a:r>
              <a:rPr lang="zh-CN" altLang="en-US" dirty="0">
                <a:solidFill>
                  <a:srgbClr val="0070C0"/>
                </a:solidFill>
              </a:rPr>
              <a:t>相机历史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321236"/>
            <a:ext cx="7780064" cy="46805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801B618C-0FEF-4EB0-BA3D-C3B3E6CEDF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3140968"/>
            <a:ext cx="3722766" cy="3004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021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903634"/>
          </a:xfrm>
        </p:spPr>
        <p:txBody>
          <a:bodyPr/>
          <a:lstStyle/>
          <a:p>
            <a:r>
              <a:rPr lang="zh-CN" altLang="en-US" dirty="0">
                <a:solidFill>
                  <a:srgbClr val="0070C0"/>
                </a:solidFill>
              </a:rPr>
              <a:t>相机历史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C32B948-6807-4F91-9C4B-FC5090D65D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337292"/>
            <a:ext cx="3437304" cy="402164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D0B45FB-DB55-41A1-8F91-E51CA98339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331" y="2292066"/>
            <a:ext cx="3811822" cy="2511037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C2787B43-4918-4138-9844-2506C8611706}"/>
              </a:ext>
            </a:extLst>
          </p:cNvPr>
          <p:cNvSpPr/>
          <p:nvPr/>
        </p:nvSpPr>
        <p:spPr>
          <a:xfrm>
            <a:off x="647564" y="5466710"/>
            <a:ext cx="336529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600" dirty="0"/>
              <a:t>维米尔</a:t>
            </a:r>
            <a:r>
              <a:rPr lang="en-US" altLang="zh-CN" sz="1600" dirty="0"/>
              <a:t>《</a:t>
            </a:r>
            <a:r>
              <a:rPr lang="zh-CN" altLang="en-US" sz="1600" dirty="0"/>
              <a:t>戴珍珠耳环的少女</a:t>
            </a:r>
            <a:r>
              <a:rPr lang="en-US" altLang="zh-CN" sz="1600" dirty="0"/>
              <a:t>》</a:t>
            </a:r>
            <a:endParaRPr lang="zh-CN" altLang="en-US" sz="16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0450D56E-F911-4D6C-B4A4-E5F26EB34195}"/>
              </a:ext>
            </a:extLst>
          </p:cNvPr>
          <p:cNvSpPr/>
          <p:nvPr/>
        </p:nvSpPr>
        <p:spPr>
          <a:xfrm>
            <a:off x="2156100" y="6029878"/>
            <a:ext cx="48317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b="1" dirty="0"/>
              <a:t>自从世界有了它，人人都是艺术家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CFD774B8-071A-4097-837D-04A882BB5F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32" y="1337292"/>
            <a:ext cx="3586752" cy="4021646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B95CBF63-A9B9-43B6-91DC-B88FB4825403}"/>
              </a:ext>
            </a:extLst>
          </p:cNvPr>
          <p:cNvSpPr/>
          <p:nvPr/>
        </p:nvSpPr>
        <p:spPr>
          <a:xfrm>
            <a:off x="4970760" y="5466710"/>
            <a:ext cx="336529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600" dirty="0"/>
              <a:t>维米尔</a:t>
            </a:r>
            <a:r>
              <a:rPr lang="en-US" altLang="zh-CN" sz="1600" dirty="0"/>
              <a:t>《</a:t>
            </a:r>
            <a:r>
              <a:rPr lang="zh-CN" altLang="en-US" sz="1600" dirty="0"/>
              <a:t>倒牛奶的女佣人</a:t>
            </a:r>
            <a:r>
              <a:rPr lang="en-US" altLang="zh-CN" sz="1600" dirty="0"/>
              <a:t>》</a:t>
            </a:r>
            <a:endParaRPr lang="zh-CN" altLang="en-US" sz="1600" dirty="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63574A21-E6DE-41E8-8A5E-CDD95EE109E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091"/>
          <a:stretch/>
        </p:blipFill>
        <p:spPr>
          <a:xfrm>
            <a:off x="4486560" y="2302179"/>
            <a:ext cx="4333695" cy="2490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812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903634"/>
          </a:xfrm>
        </p:spPr>
        <p:txBody>
          <a:bodyPr/>
          <a:lstStyle/>
          <a:p>
            <a:r>
              <a:rPr lang="zh-CN" altLang="en-US" dirty="0">
                <a:solidFill>
                  <a:srgbClr val="0070C0"/>
                </a:solidFill>
              </a:rPr>
              <a:t>相机历史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5" y="1196752"/>
            <a:ext cx="7770423" cy="50131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355057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903634"/>
          </a:xfrm>
        </p:spPr>
        <p:txBody>
          <a:bodyPr/>
          <a:lstStyle/>
          <a:p>
            <a:r>
              <a:rPr lang="zh-CN" altLang="en-US" dirty="0">
                <a:solidFill>
                  <a:srgbClr val="0070C0"/>
                </a:solidFill>
              </a:rPr>
              <a:t>相机历史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941" y="1340768"/>
            <a:ext cx="7568547" cy="47971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38087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903634"/>
          </a:xfrm>
        </p:spPr>
        <p:txBody>
          <a:bodyPr/>
          <a:lstStyle/>
          <a:p>
            <a:r>
              <a:rPr lang="zh-CN" altLang="en-US" dirty="0">
                <a:solidFill>
                  <a:srgbClr val="0070C0"/>
                </a:solidFill>
              </a:rPr>
              <a:t>相机历史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268760"/>
            <a:ext cx="7723837" cy="48965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689081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903634"/>
          </a:xfrm>
        </p:spPr>
        <p:txBody>
          <a:bodyPr/>
          <a:lstStyle/>
          <a:p>
            <a:r>
              <a:rPr lang="zh-CN" altLang="en-US" dirty="0">
                <a:solidFill>
                  <a:srgbClr val="0070C0"/>
                </a:solidFill>
              </a:rPr>
              <a:t>相机历史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11560" y="1556792"/>
            <a:ext cx="482453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zh-CN" sz="2800" dirty="0"/>
              <a:t>Steven </a:t>
            </a:r>
            <a:r>
              <a:rPr lang="en-US" altLang="zh-CN" sz="2800" dirty="0" err="1"/>
              <a:t>J.Sasson</a:t>
            </a:r>
            <a:r>
              <a:rPr lang="en-US" altLang="zh-CN" sz="2800" dirty="0"/>
              <a:t> </a:t>
            </a:r>
            <a:r>
              <a:rPr lang="zh-CN" altLang="en-US" sz="2800" dirty="0"/>
              <a:t>（</a:t>
            </a:r>
            <a:r>
              <a:rPr lang="en-US" altLang="zh-CN" sz="2800" dirty="0"/>
              <a:t>1975</a:t>
            </a:r>
            <a:r>
              <a:rPr lang="zh-CN" altLang="en-US" sz="2800" dirty="0"/>
              <a:t>）</a:t>
            </a:r>
            <a:endParaRPr lang="en-US" altLang="zh-CN" sz="2800" dirty="0"/>
          </a:p>
          <a:p>
            <a:r>
              <a:rPr lang="en-US" altLang="zh-CN" sz="2800" dirty="0"/>
              <a:t>     —</a:t>
            </a:r>
            <a:r>
              <a:rPr lang="zh-CN" altLang="en-US" sz="2800" dirty="0"/>
              <a:t>第一台数码相机，柯达</a:t>
            </a:r>
          </a:p>
        </p:txBody>
      </p:sp>
      <p:pic>
        <p:nvPicPr>
          <p:cNvPr id="12290" name="Picture 2" descr="C:\Users\Robot\Desktop\6961D2CB26AADACD78CBB5EB3794D3A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4367" y="1612731"/>
            <a:ext cx="3072342" cy="4608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28915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903634"/>
          </a:xfrm>
        </p:spPr>
        <p:txBody>
          <a:bodyPr/>
          <a:lstStyle/>
          <a:p>
            <a:r>
              <a:rPr lang="zh-CN" altLang="en-US" dirty="0">
                <a:solidFill>
                  <a:srgbClr val="0070C0"/>
                </a:solidFill>
              </a:rPr>
              <a:t>小孔成像</a:t>
            </a:r>
          </a:p>
        </p:txBody>
      </p:sp>
      <p:graphicFrame>
        <p:nvGraphicFramePr>
          <p:cNvPr id="5" name="对象 4"/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72220314"/>
              </p:ext>
            </p:extLst>
          </p:nvPr>
        </p:nvGraphicFramePr>
        <p:xfrm>
          <a:off x="662317" y="1124744"/>
          <a:ext cx="5264763" cy="540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5" name="Image" r:id="rId3" imgW="3511006" imgH="3602438" progId="">
                  <p:embed/>
                </p:oleObj>
              </mc:Choice>
              <mc:Fallback>
                <p:oleObj name="Image" r:id="rId3" imgW="3511006" imgH="3602438" progId="">
                  <p:embed/>
                  <p:pic>
                    <p:nvPicPr>
                      <p:cNvPr id="0" name="Object 2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2317" y="1124744"/>
                        <a:ext cx="5264763" cy="5400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6158356" y="3573016"/>
            <a:ext cx="28083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光圈（</a:t>
            </a:r>
            <a:r>
              <a:rPr lang="en-US" altLang="zh-CN" sz="2800" dirty="0"/>
              <a:t>Aperture)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8171912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903634"/>
          </a:xfrm>
        </p:spPr>
        <p:txBody>
          <a:bodyPr/>
          <a:lstStyle/>
          <a:p>
            <a:r>
              <a:rPr lang="zh-CN" altLang="en-US" dirty="0">
                <a:solidFill>
                  <a:srgbClr val="0070C0"/>
                </a:solidFill>
              </a:rPr>
              <a:t>小孔成像</a:t>
            </a: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457200" y="1412777"/>
            <a:ext cx="8229600" cy="5760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dirty="0"/>
              <a:t>小光圈（</a:t>
            </a:r>
            <a:r>
              <a:rPr lang="zh-CN" altLang="en-US" sz="2000" dirty="0"/>
              <a:t>曝光时间增长、高亮度图像）</a:t>
            </a:r>
            <a:endParaRPr lang="en-US" sz="2000" dirty="0"/>
          </a:p>
        </p:txBody>
      </p:sp>
      <p:pic>
        <p:nvPicPr>
          <p:cNvPr id="8" name="Picture 4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9299" y="2276872"/>
            <a:ext cx="7985401" cy="32004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5319791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903634"/>
          </a:xfrm>
        </p:spPr>
        <p:txBody>
          <a:bodyPr/>
          <a:lstStyle/>
          <a:p>
            <a:r>
              <a:rPr lang="zh-CN" altLang="en-US" dirty="0">
                <a:solidFill>
                  <a:srgbClr val="0070C0"/>
                </a:solidFill>
              </a:rPr>
              <a:t>小孔成像</a:t>
            </a: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457200" y="1412777"/>
            <a:ext cx="8229600" cy="5760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dirty="0"/>
              <a:t>大光圈（</a:t>
            </a:r>
            <a:r>
              <a:rPr lang="zh-CN" altLang="en-US" sz="2000" dirty="0"/>
              <a:t>曝光时间短、模糊图像）</a:t>
            </a:r>
            <a:endParaRPr lang="en-US" sz="2000" dirty="0"/>
          </a:p>
        </p:txBody>
      </p:sp>
      <p:pic>
        <p:nvPicPr>
          <p:cNvPr id="5" name="Picture 3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26727" y="2276872"/>
            <a:ext cx="8090545" cy="32004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3089008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903634"/>
          </a:xfrm>
        </p:spPr>
        <p:txBody>
          <a:bodyPr/>
          <a:lstStyle/>
          <a:p>
            <a:r>
              <a:rPr lang="zh-CN" altLang="en-US" dirty="0">
                <a:solidFill>
                  <a:srgbClr val="0070C0"/>
                </a:solidFill>
              </a:rPr>
              <a:t>小孔成像</a:t>
            </a: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457200" y="1412777"/>
            <a:ext cx="8229600" cy="5760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dirty="0"/>
              <a:t>光圈过小（产生衍射现象，图像模糊</a:t>
            </a:r>
            <a:r>
              <a:rPr lang="zh-CN" altLang="en-US" sz="2000" dirty="0"/>
              <a:t>）</a:t>
            </a:r>
            <a:endParaRPr lang="en-US" sz="2000" dirty="0"/>
          </a:p>
        </p:txBody>
      </p:sp>
      <p:pic>
        <p:nvPicPr>
          <p:cNvPr id="6" name="Picture 3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15522" y="2132856"/>
            <a:ext cx="5760640" cy="3744416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242048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148591"/>
            <a:ext cx="7886700" cy="868680"/>
          </a:xfrm>
        </p:spPr>
        <p:txBody>
          <a:bodyPr/>
          <a:lstStyle/>
          <a:p>
            <a:r>
              <a:rPr lang="en-US" altLang="zh-CN" dirty="0"/>
              <a:t>                </a:t>
            </a:r>
            <a:endParaRPr lang="zh-CN" altLang="en-US" dirty="0"/>
          </a:p>
        </p:txBody>
      </p:sp>
      <p:sp>
        <p:nvSpPr>
          <p:cNvPr id="9" name="标题 1"/>
          <p:cNvSpPr txBox="1">
            <a:spLocks/>
          </p:cNvSpPr>
          <p:nvPr/>
        </p:nvSpPr>
        <p:spPr>
          <a:xfrm>
            <a:off x="381000" y="95227"/>
            <a:ext cx="8229600" cy="10588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j-cs"/>
              </a:rPr>
              <a:t>几何视觉与物体视觉</a:t>
            </a:r>
          </a:p>
        </p:txBody>
      </p:sp>
      <p:pic>
        <p:nvPicPr>
          <p:cNvPr id="39" name="Picture 2">
            <a:extLst>
              <a:ext uri="{FF2B5EF4-FFF2-40B4-BE49-F238E27FC236}">
                <a16:creationId xmlns:a16="http://schemas.microsoft.com/office/drawing/2014/main" id="{AEE26F30-AD9C-4D1C-8699-8437013381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628" b="99416" l="1667" r="9906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974590" y="2464048"/>
            <a:ext cx="3928944" cy="28034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0" name="文本框 4">
            <a:extLst>
              <a:ext uri="{FF2B5EF4-FFF2-40B4-BE49-F238E27FC236}">
                <a16:creationId xmlns:a16="http://schemas.microsoft.com/office/drawing/2014/main" id="{BDAD80BE-5F6E-42FF-98DA-A5734BFCBF6B}"/>
              </a:ext>
            </a:extLst>
          </p:cNvPr>
          <p:cNvSpPr txBox="1"/>
          <p:nvPr/>
        </p:nvSpPr>
        <p:spPr>
          <a:xfrm>
            <a:off x="2203521" y="1268760"/>
            <a:ext cx="3700013" cy="1008112"/>
          </a:xfrm>
          <a:prstGeom prst="rect">
            <a:avLst/>
          </a:prstGeom>
          <a:noFill/>
          <a:ln w="6350">
            <a:noFill/>
          </a:ln>
          <a:effectLst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/>
              </a:rPr>
              <a:t>背部通道进行</a:t>
            </a:r>
            <a:r>
              <a:rPr kumimoji="0" lang="zh-CN" altLang="en-US" sz="2000" b="1" i="0" u="none" strike="noStrike" kern="1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/>
              </a:rPr>
              <a:t>空间视觉</a:t>
            </a:r>
            <a:r>
              <a:rPr kumimoji="0" lang="zh-CN" altLang="en-US" sz="20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/>
              </a:rPr>
              <a:t>，目前主要采用基于</a:t>
            </a:r>
            <a:r>
              <a:rPr kumimoji="0" lang="zh-CN" altLang="en-US" sz="2000" b="1" i="0" u="none" strike="noStrike" kern="1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/>
              </a:rPr>
              <a:t>几何</a:t>
            </a:r>
            <a:r>
              <a:rPr kumimoji="0" lang="zh-CN" altLang="en-US" sz="20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/>
              </a:rPr>
              <a:t>的方法</a:t>
            </a:r>
          </a:p>
        </p:txBody>
      </p:sp>
      <p:sp>
        <p:nvSpPr>
          <p:cNvPr id="41" name="文本框 5">
            <a:extLst>
              <a:ext uri="{FF2B5EF4-FFF2-40B4-BE49-F238E27FC236}">
                <a16:creationId xmlns:a16="http://schemas.microsoft.com/office/drawing/2014/main" id="{C2C00FED-6253-4F19-BFD3-6EC32E968398}"/>
              </a:ext>
            </a:extLst>
          </p:cNvPr>
          <p:cNvSpPr txBox="1"/>
          <p:nvPr/>
        </p:nvSpPr>
        <p:spPr>
          <a:xfrm>
            <a:off x="3671286" y="5373216"/>
            <a:ext cx="3672408" cy="1008112"/>
          </a:xfrm>
          <a:prstGeom prst="rect">
            <a:avLst/>
          </a:prstGeom>
          <a:noFill/>
          <a:ln w="6350">
            <a:noFill/>
          </a:ln>
          <a:effectLst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/>
              </a:rPr>
              <a:t>腹部通道进行</a:t>
            </a:r>
            <a:r>
              <a:rPr kumimoji="0" lang="zh-CN" altLang="en-US" sz="2000" b="1" i="0" u="none" strike="noStrike" kern="1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/>
              </a:rPr>
              <a:t>物体视觉</a:t>
            </a:r>
            <a:r>
              <a:rPr kumimoji="0" lang="zh-CN" altLang="en-US" sz="20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/>
              </a:rPr>
              <a:t>，目前主要采用基于</a:t>
            </a:r>
            <a:r>
              <a:rPr kumimoji="0" lang="zh-CN" altLang="en-US" sz="2000" b="1" i="0" u="none" strike="noStrike" kern="1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/>
              </a:rPr>
              <a:t>学习</a:t>
            </a:r>
            <a:r>
              <a:rPr kumimoji="0" lang="zh-CN" altLang="en-US" sz="20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/>
              </a:rPr>
              <a:t>的方法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9A5D35EB-9973-4F12-9089-EC5B5BB108DE}"/>
              </a:ext>
            </a:extLst>
          </p:cNvPr>
          <p:cNvSpPr txBox="1"/>
          <p:nvPr/>
        </p:nvSpPr>
        <p:spPr>
          <a:xfrm>
            <a:off x="6442561" y="3790124"/>
            <a:ext cx="2412941" cy="963190"/>
          </a:xfrm>
          <a:prstGeom prst="rect">
            <a:avLst/>
          </a:prstGeom>
          <a:noFill/>
          <a:ln w="6350">
            <a:noFill/>
          </a:ln>
          <a:effectLst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/>
              </a:rPr>
              <a:t>前额皮质通过信息融合实现</a:t>
            </a:r>
            <a:r>
              <a:rPr kumimoji="0" lang="zh-CN" altLang="en-US" sz="2000" b="1" i="0" u="none" strike="noStrike" kern="1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/>
              </a:rPr>
              <a:t>高级认知</a:t>
            </a:r>
            <a:endParaRPr kumimoji="0" lang="zh-CN" altLang="en-US" sz="2000" b="0" i="0" u="none" strike="noStrike" kern="1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/>
            </a:endParaRPr>
          </a:p>
        </p:txBody>
      </p:sp>
      <p:sp>
        <p:nvSpPr>
          <p:cNvPr id="43" name="文本框 6">
            <a:extLst>
              <a:ext uri="{FF2B5EF4-FFF2-40B4-BE49-F238E27FC236}">
                <a16:creationId xmlns:a16="http://schemas.microsoft.com/office/drawing/2014/main" id="{3217E375-87D9-4A4D-B575-FC351CC35006}"/>
              </a:ext>
            </a:extLst>
          </p:cNvPr>
          <p:cNvSpPr txBox="1"/>
          <p:nvPr/>
        </p:nvSpPr>
        <p:spPr>
          <a:xfrm>
            <a:off x="1468407" y="3788729"/>
            <a:ext cx="690711" cy="476600"/>
          </a:xfrm>
          <a:prstGeom prst="rect">
            <a:avLst/>
          </a:prstGeom>
          <a:noFill/>
          <a:ln w="6350">
            <a:noFill/>
          </a:ln>
          <a:effectLst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/>
              </a:rPr>
              <a:t>V1</a:t>
            </a:r>
            <a:endParaRPr kumimoji="0" lang="zh-CN" altLang="en-US" sz="24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/>
            </a:endParaRPr>
          </a:p>
        </p:txBody>
      </p:sp>
      <p:sp>
        <p:nvSpPr>
          <p:cNvPr id="44" name="燕尾形箭头 6">
            <a:extLst>
              <a:ext uri="{FF2B5EF4-FFF2-40B4-BE49-F238E27FC236}">
                <a16:creationId xmlns:a16="http://schemas.microsoft.com/office/drawing/2014/main" id="{F28A9439-86BB-47B9-A6EB-6A90E11524D4}"/>
              </a:ext>
            </a:extLst>
          </p:cNvPr>
          <p:cNvSpPr/>
          <p:nvPr/>
        </p:nvSpPr>
        <p:spPr>
          <a:xfrm rot="5858660">
            <a:off x="3309059" y="2297539"/>
            <a:ext cx="541076" cy="333018"/>
          </a:xfrm>
          <a:prstGeom prst="notchedRightArrow">
            <a:avLst/>
          </a:prstGeom>
          <a:noFill/>
          <a:ln w="38100" cap="flat" cmpd="sng" algn="ctr">
            <a:solidFill>
              <a:srgbClr val="0070C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5" name="燕尾形箭头 33">
            <a:extLst>
              <a:ext uri="{FF2B5EF4-FFF2-40B4-BE49-F238E27FC236}">
                <a16:creationId xmlns:a16="http://schemas.microsoft.com/office/drawing/2014/main" id="{2DD5C2C3-DF98-4EDC-94F4-DBAAEB41597B}"/>
              </a:ext>
            </a:extLst>
          </p:cNvPr>
          <p:cNvSpPr/>
          <p:nvPr/>
        </p:nvSpPr>
        <p:spPr>
          <a:xfrm rot="14810184">
            <a:off x="4236525" y="4875292"/>
            <a:ext cx="597217" cy="410089"/>
          </a:xfrm>
          <a:prstGeom prst="notchedRightArrow">
            <a:avLst/>
          </a:prstGeom>
          <a:noFill/>
          <a:ln w="38100" cap="flat" cmpd="sng" algn="ctr">
            <a:solidFill>
              <a:srgbClr val="0070C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6" name="燕尾形箭头 34">
            <a:extLst>
              <a:ext uri="{FF2B5EF4-FFF2-40B4-BE49-F238E27FC236}">
                <a16:creationId xmlns:a16="http://schemas.microsoft.com/office/drawing/2014/main" id="{3B288FAF-A6EA-45E1-9021-EB16F3538252}"/>
              </a:ext>
            </a:extLst>
          </p:cNvPr>
          <p:cNvSpPr/>
          <p:nvPr/>
        </p:nvSpPr>
        <p:spPr>
          <a:xfrm rot="10800000">
            <a:off x="5845344" y="3793665"/>
            <a:ext cx="597217" cy="410089"/>
          </a:xfrm>
          <a:prstGeom prst="notchedRightArrow">
            <a:avLst/>
          </a:prstGeom>
          <a:noFill/>
          <a:ln w="38100" cap="flat" cmpd="sng" algn="ctr">
            <a:solidFill>
              <a:srgbClr val="0070C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7" name="任意多边形 7">
            <a:extLst>
              <a:ext uri="{FF2B5EF4-FFF2-40B4-BE49-F238E27FC236}">
                <a16:creationId xmlns:a16="http://schemas.microsoft.com/office/drawing/2014/main" id="{FC5B48B6-9917-425D-9097-2C702EDE4A33}"/>
              </a:ext>
            </a:extLst>
          </p:cNvPr>
          <p:cNvSpPr/>
          <p:nvPr/>
        </p:nvSpPr>
        <p:spPr>
          <a:xfrm>
            <a:off x="2226789" y="4044462"/>
            <a:ext cx="2329961" cy="554099"/>
          </a:xfrm>
          <a:custGeom>
            <a:avLst/>
            <a:gdLst>
              <a:gd name="connsiteX0" fmla="*/ 0 w 2329961"/>
              <a:gd name="connsiteY0" fmla="*/ 0 h 554099"/>
              <a:gd name="connsiteX1" fmla="*/ 720969 w 2329961"/>
              <a:gd name="connsiteY1" fmla="*/ 281353 h 554099"/>
              <a:gd name="connsiteX2" fmla="*/ 1600200 w 2329961"/>
              <a:gd name="connsiteY2" fmla="*/ 509953 h 554099"/>
              <a:gd name="connsiteX3" fmla="*/ 2329961 w 2329961"/>
              <a:gd name="connsiteY3" fmla="*/ 553915 h 554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29961" h="554099">
                <a:moveTo>
                  <a:pt x="0" y="0"/>
                </a:moveTo>
                <a:cubicBezTo>
                  <a:pt x="227134" y="98180"/>
                  <a:pt x="454269" y="196361"/>
                  <a:pt x="720969" y="281353"/>
                </a:cubicBezTo>
                <a:cubicBezTo>
                  <a:pt x="987669" y="366345"/>
                  <a:pt x="1332035" y="464526"/>
                  <a:pt x="1600200" y="509953"/>
                </a:cubicBezTo>
                <a:cubicBezTo>
                  <a:pt x="1868365" y="555380"/>
                  <a:pt x="2099163" y="554647"/>
                  <a:pt x="2329961" y="553915"/>
                </a:cubicBezTo>
              </a:path>
            </a:pathLst>
          </a:custGeom>
          <a:noFill/>
          <a:ln w="76200" cap="flat" cmpd="sng" algn="ctr">
            <a:solidFill>
              <a:srgbClr val="C00000"/>
            </a:solidFill>
            <a:prstDash val="solid"/>
            <a:miter lim="800000"/>
            <a:headEnd type="none" w="med" len="med"/>
            <a:tailEnd type="triangle" w="med" len="med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8" name="任意多边形 8">
            <a:extLst>
              <a:ext uri="{FF2B5EF4-FFF2-40B4-BE49-F238E27FC236}">
                <a16:creationId xmlns:a16="http://schemas.microsoft.com/office/drawing/2014/main" id="{E44BD150-B0E0-49AB-A93C-2F4DBD0BC8E2}"/>
              </a:ext>
            </a:extLst>
          </p:cNvPr>
          <p:cNvSpPr/>
          <p:nvPr/>
        </p:nvSpPr>
        <p:spPr>
          <a:xfrm>
            <a:off x="2244373" y="2822331"/>
            <a:ext cx="1406770" cy="1134207"/>
          </a:xfrm>
          <a:custGeom>
            <a:avLst/>
            <a:gdLst>
              <a:gd name="connsiteX0" fmla="*/ 0 w 1406770"/>
              <a:gd name="connsiteY0" fmla="*/ 1134207 h 1134207"/>
              <a:gd name="connsiteX1" fmla="*/ 501162 w 1406770"/>
              <a:gd name="connsiteY1" fmla="*/ 386861 h 1134207"/>
              <a:gd name="connsiteX2" fmla="*/ 1406770 w 1406770"/>
              <a:gd name="connsiteY2" fmla="*/ 0 h 11342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06770" h="1134207">
                <a:moveTo>
                  <a:pt x="0" y="1134207"/>
                </a:moveTo>
                <a:cubicBezTo>
                  <a:pt x="133350" y="855051"/>
                  <a:pt x="266700" y="575896"/>
                  <a:pt x="501162" y="386861"/>
                </a:cubicBezTo>
                <a:cubicBezTo>
                  <a:pt x="735624" y="197826"/>
                  <a:pt x="1071197" y="98913"/>
                  <a:pt x="1406770" y="0"/>
                </a:cubicBezTo>
              </a:path>
            </a:pathLst>
          </a:custGeom>
          <a:noFill/>
          <a:ln w="76200" cap="flat" cmpd="sng" algn="ctr">
            <a:solidFill>
              <a:srgbClr val="C00000"/>
            </a:solidFill>
            <a:prstDash val="solid"/>
            <a:miter lim="800000"/>
            <a:headEnd type="none" w="med" len="med"/>
            <a:tailEnd type="triangle" w="med" len="med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9" name="任意多边形 9">
            <a:extLst>
              <a:ext uri="{FF2B5EF4-FFF2-40B4-BE49-F238E27FC236}">
                <a16:creationId xmlns:a16="http://schemas.microsoft.com/office/drawing/2014/main" id="{AD657C6A-E2F3-431F-A90E-D8DC714444C4}"/>
              </a:ext>
            </a:extLst>
          </p:cNvPr>
          <p:cNvSpPr/>
          <p:nvPr/>
        </p:nvSpPr>
        <p:spPr>
          <a:xfrm>
            <a:off x="3800612" y="2778369"/>
            <a:ext cx="1811215" cy="958362"/>
          </a:xfrm>
          <a:custGeom>
            <a:avLst/>
            <a:gdLst>
              <a:gd name="connsiteX0" fmla="*/ 0 w 1811215"/>
              <a:gd name="connsiteY0" fmla="*/ 0 h 958362"/>
              <a:gd name="connsiteX1" fmla="*/ 756138 w 1811215"/>
              <a:gd name="connsiteY1" fmla="*/ 79131 h 958362"/>
              <a:gd name="connsiteX2" fmla="*/ 1433146 w 1811215"/>
              <a:gd name="connsiteY2" fmla="*/ 430823 h 958362"/>
              <a:gd name="connsiteX3" fmla="*/ 1811215 w 1811215"/>
              <a:gd name="connsiteY3" fmla="*/ 958362 h 958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11215" h="958362">
                <a:moveTo>
                  <a:pt x="0" y="0"/>
                </a:moveTo>
                <a:cubicBezTo>
                  <a:pt x="258640" y="3663"/>
                  <a:pt x="517280" y="7327"/>
                  <a:pt x="756138" y="79131"/>
                </a:cubicBezTo>
                <a:cubicBezTo>
                  <a:pt x="994996" y="150935"/>
                  <a:pt x="1257300" y="284285"/>
                  <a:pt x="1433146" y="430823"/>
                </a:cubicBezTo>
                <a:cubicBezTo>
                  <a:pt x="1608992" y="577361"/>
                  <a:pt x="1710103" y="767861"/>
                  <a:pt x="1811215" y="958362"/>
                </a:cubicBezTo>
              </a:path>
            </a:pathLst>
          </a:custGeom>
          <a:noFill/>
          <a:ln w="76200" cap="flat" cmpd="sng" algn="ctr">
            <a:solidFill>
              <a:srgbClr val="C00000"/>
            </a:solidFill>
            <a:prstDash val="solid"/>
            <a:miter lim="800000"/>
            <a:headEnd type="none" w="med" len="med"/>
            <a:tailEnd type="triangle" w="med" len="med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0" name="任意多边形 11">
            <a:extLst>
              <a:ext uri="{FF2B5EF4-FFF2-40B4-BE49-F238E27FC236}">
                <a16:creationId xmlns:a16="http://schemas.microsoft.com/office/drawing/2014/main" id="{80941BCB-F66B-4B0D-98AB-77D84ACA2C3C}"/>
              </a:ext>
            </a:extLst>
          </p:cNvPr>
          <p:cNvSpPr/>
          <p:nvPr/>
        </p:nvSpPr>
        <p:spPr>
          <a:xfrm>
            <a:off x="4794143" y="4070838"/>
            <a:ext cx="791307" cy="378070"/>
          </a:xfrm>
          <a:custGeom>
            <a:avLst/>
            <a:gdLst>
              <a:gd name="connsiteX0" fmla="*/ 0 w 791307"/>
              <a:gd name="connsiteY0" fmla="*/ 378070 h 378070"/>
              <a:gd name="connsiteX1" fmla="*/ 518746 w 791307"/>
              <a:gd name="connsiteY1" fmla="*/ 290147 h 378070"/>
              <a:gd name="connsiteX2" fmla="*/ 791307 w 791307"/>
              <a:gd name="connsiteY2" fmla="*/ 0 h 378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91307" h="378070">
                <a:moveTo>
                  <a:pt x="0" y="378070"/>
                </a:moveTo>
                <a:cubicBezTo>
                  <a:pt x="193431" y="365614"/>
                  <a:pt x="386862" y="353159"/>
                  <a:pt x="518746" y="290147"/>
                </a:cubicBezTo>
                <a:cubicBezTo>
                  <a:pt x="650630" y="227135"/>
                  <a:pt x="720968" y="113567"/>
                  <a:pt x="791307" y="0"/>
                </a:cubicBezTo>
              </a:path>
            </a:pathLst>
          </a:custGeom>
          <a:noFill/>
          <a:ln w="76200" cap="flat" cmpd="sng" algn="ctr">
            <a:solidFill>
              <a:srgbClr val="C00000"/>
            </a:solidFill>
            <a:prstDash val="solid"/>
            <a:miter lim="800000"/>
            <a:headEnd type="none" w="med" len="med"/>
            <a:tailEnd type="triangle" w="med" len="med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51" name="Picture 3">
            <a:extLst>
              <a:ext uri="{FF2B5EF4-FFF2-40B4-BE49-F238E27FC236}">
                <a16:creationId xmlns:a16="http://schemas.microsoft.com/office/drawing/2014/main" id="{CA5BECEF-89A7-4835-BD63-3715AE81D6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799" y="5283058"/>
            <a:ext cx="889262" cy="115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2" name="Picture 4">
            <a:extLst>
              <a:ext uri="{FF2B5EF4-FFF2-40B4-BE49-F238E27FC236}">
                <a16:creationId xmlns:a16="http://schemas.microsoft.com/office/drawing/2014/main" id="{94EA563F-B20F-4E5C-B541-587025A0C6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8407" y="1916833"/>
            <a:ext cx="925480" cy="11521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3" name="Picture 6">
            <a:extLst>
              <a:ext uri="{FF2B5EF4-FFF2-40B4-BE49-F238E27FC236}">
                <a16:creationId xmlns:a16="http://schemas.microsoft.com/office/drawing/2014/main" id="{EAB1DE69-CF51-4F73-B1BA-5D59C5396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893" y="3736731"/>
            <a:ext cx="1058513" cy="140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4" name="Picture 7">
            <a:extLst>
              <a:ext uri="{FF2B5EF4-FFF2-40B4-BE49-F238E27FC236}">
                <a16:creationId xmlns:a16="http://schemas.microsoft.com/office/drawing/2014/main" id="{9D261E89-5C2D-40D3-B79B-32D4F367FF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3865" y="2276872"/>
            <a:ext cx="1570379" cy="15804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39437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1" grpId="0"/>
      <p:bldP spid="42" grpId="0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903634"/>
          </a:xfrm>
        </p:spPr>
        <p:txBody>
          <a:bodyPr/>
          <a:lstStyle/>
          <a:p>
            <a:r>
              <a:rPr lang="zh-CN" altLang="en-US" dirty="0">
                <a:solidFill>
                  <a:srgbClr val="0070C0"/>
                </a:solidFill>
              </a:rPr>
              <a:t>透镜系统</a:t>
            </a:r>
          </a:p>
        </p:txBody>
      </p:sp>
      <p:pic>
        <p:nvPicPr>
          <p:cNvPr id="5" name="image.png"/>
          <p:cNvPicPr/>
          <p:nvPr/>
        </p:nvPicPr>
        <p:blipFill>
          <a:blip r:embed="rId2">
            <a:extLst/>
          </a:blip>
          <a:srcRect b="68888"/>
          <a:stretch>
            <a:fillRect/>
          </a:stretch>
        </p:blipFill>
        <p:spPr>
          <a:xfrm>
            <a:off x="467544" y="1412776"/>
            <a:ext cx="6324600" cy="3271838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Shape 230"/>
          <p:cNvSpPr/>
          <p:nvPr/>
        </p:nvSpPr>
        <p:spPr>
          <a:xfrm>
            <a:off x="3779912" y="4684614"/>
            <a:ext cx="762000" cy="1588"/>
          </a:xfrm>
          <a:prstGeom prst="line">
            <a:avLst/>
          </a:prstGeom>
          <a:ln w="38100">
            <a:solidFill>
              <a:srgbClr val="FF2600"/>
            </a:solidFill>
            <a:round/>
          </a:ln>
        </p:spPr>
        <p:txBody>
          <a:bodyPr lIns="0" tIns="0" rIns="0" bIns="0" anchor="ctr"/>
          <a:lstStyle/>
          <a:p>
            <a:pPr marL="0" marR="0" lvl="0" defTabSz="457200">
              <a:defRPr sz="1200"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pic>
        <p:nvPicPr>
          <p:cNvPr id="8" name="image.png"/>
          <p:cNvPicPr/>
          <p:nvPr/>
        </p:nvPicPr>
        <p:blipFill>
          <a:blip r:embed="rId2">
            <a:extLst/>
          </a:blip>
          <a:srcRect t="67778"/>
          <a:stretch>
            <a:fillRect/>
          </a:stretch>
        </p:blipFill>
        <p:spPr>
          <a:xfrm>
            <a:off x="2483768" y="3019516"/>
            <a:ext cx="6096000" cy="3267076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Shape 230"/>
          <p:cNvSpPr/>
          <p:nvPr/>
        </p:nvSpPr>
        <p:spPr>
          <a:xfrm>
            <a:off x="4644008" y="6165304"/>
            <a:ext cx="762000" cy="1588"/>
          </a:xfrm>
          <a:prstGeom prst="line">
            <a:avLst/>
          </a:prstGeom>
          <a:ln w="38100">
            <a:solidFill>
              <a:srgbClr val="FF2600"/>
            </a:solidFill>
            <a:round/>
          </a:ln>
        </p:spPr>
        <p:txBody>
          <a:bodyPr lIns="0" tIns="0" rIns="0" bIns="0" anchor="ctr"/>
          <a:lstStyle/>
          <a:p>
            <a:pPr marL="0" marR="0" lvl="0" defTabSz="457200">
              <a:defRPr sz="1200"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1446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5867400" y="4708525"/>
            <a:ext cx="2895600" cy="1219200"/>
            <a:chOff x="4267200" y="1447800"/>
            <a:chExt cx="2895600" cy="1219200"/>
          </a:xfrm>
        </p:grpSpPr>
        <p:sp>
          <p:nvSpPr>
            <p:cNvPr id="28" name="Rectangle 17"/>
            <p:cNvSpPr>
              <a:spLocks/>
            </p:cNvSpPr>
            <p:nvPr/>
          </p:nvSpPr>
          <p:spPr bwMode="auto">
            <a:xfrm>
              <a:off x="4648200" y="1457325"/>
              <a:ext cx="382588" cy="609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40639" bIns="0">
              <a:spAutoFit/>
            </a:bodyPr>
            <a:lstStyle/>
            <a:p>
              <a:pPr marL="39688">
                <a:spcBef>
                  <a:spcPts val="2100"/>
                </a:spcBef>
              </a:pPr>
              <a:r>
                <a:rPr lang="en-US" sz="36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  <a:sym typeface="Times New Roman" pitchFamily="18" charset="0"/>
                </a:rPr>
                <a:t>1</a:t>
              </a:r>
            </a:p>
          </p:txBody>
        </p:sp>
        <p:sp>
          <p:nvSpPr>
            <p:cNvPr id="29" name="Rectangle 18"/>
            <p:cNvSpPr>
              <a:spLocks/>
            </p:cNvSpPr>
            <p:nvPr/>
          </p:nvSpPr>
          <p:spPr bwMode="auto">
            <a:xfrm>
              <a:off x="4495800" y="1949450"/>
              <a:ext cx="630357" cy="5539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40639" bIns="0">
              <a:spAutoFit/>
            </a:bodyPr>
            <a:lstStyle/>
            <a:p>
              <a:pPr marL="39688">
                <a:spcBef>
                  <a:spcPts val="2100"/>
                </a:spcBef>
              </a:pPr>
              <a:r>
                <a:rPr lang="en-US" sz="3600" i="1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  <a:sym typeface="Times New Roman" pitchFamily="18" charset="0"/>
                </a:rPr>
                <a:t>D’</a:t>
              </a:r>
            </a:p>
          </p:txBody>
        </p:sp>
        <p:sp>
          <p:nvSpPr>
            <p:cNvPr id="30" name="Rectangle 19"/>
            <p:cNvSpPr>
              <a:spLocks/>
            </p:cNvSpPr>
            <p:nvPr/>
          </p:nvSpPr>
          <p:spPr bwMode="auto">
            <a:xfrm>
              <a:off x="5410200" y="1949450"/>
              <a:ext cx="527790" cy="5539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40639" bIns="0">
              <a:spAutoFit/>
            </a:bodyPr>
            <a:lstStyle/>
            <a:p>
              <a:pPr marL="39688">
                <a:spcBef>
                  <a:spcPts val="2100"/>
                </a:spcBef>
              </a:pPr>
              <a:r>
                <a:rPr lang="en-US" sz="3600" i="1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  <a:sym typeface="Times New Roman" pitchFamily="18" charset="0"/>
                </a:rPr>
                <a:t>D</a:t>
              </a:r>
            </a:p>
          </p:txBody>
        </p:sp>
        <p:sp>
          <p:nvSpPr>
            <p:cNvPr id="31" name="Rectangle 20"/>
            <p:cNvSpPr>
              <a:spLocks/>
            </p:cNvSpPr>
            <p:nvPr/>
          </p:nvSpPr>
          <p:spPr bwMode="auto">
            <a:xfrm>
              <a:off x="5426075" y="1457325"/>
              <a:ext cx="382588" cy="609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40639" bIns="0">
              <a:spAutoFit/>
            </a:bodyPr>
            <a:lstStyle/>
            <a:p>
              <a:pPr marL="39688">
                <a:spcBef>
                  <a:spcPts val="2100"/>
                </a:spcBef>
              </a:pPr>
              <a:r>
                <a:rPr lang="en-US" sz="36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  <a:sym typeface="Times New Roman" pitchFamily="18" charset="0"/>
                </a:rPr>
                <a:t>1</a:t>
              </a:r>
            </a:p>
          </p:txBody>
        </p:sp>
        <p:sp>
          <p:nvSpPr>
            <p:cNvPr id="32" name="Rectangle 21"/>
            <p:cNvSpPr>
              <a:spLocks/>
            </p:cNvSpPr>
            <p:nvPr/>
          </p:nvSpPr>
          <p:spPr bwMode="auto">
            <a:xfrm>
              <a:off x="6369050" y="1457325"/>
              <a:ext cx="382588" cy="609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40639" bIns="0">
              <a:spAutoFit/>
            </a:bodyPr>
            <a:lstStyle/>
            <a:p>
              <a:pPr marL="39688">
                <a:spcBef>
                  <a:spcPts val="2100"/>
                </a:spcBef>
              </a:pPr>
              <a:r>
                <a:rPr lang="en-US" sz="36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  <a:sym typeface="Times New Roman" pitchFamily="18" charset="0"/>
                </a:rPr>
                <a:t>1</a:t>
              </a:r>
            </a:p>
          </p:txBody>
        </p:sp>
        <p:sp>
          <p:nvSpPr>
            <p:cNvPr id="33" name="Rectangle 22"/>
            <p:cNvSpPr>
              <a:spLocks/>
            </p:cNvSpPr>
            <p:nvPr/>
          </p:nvSpPr>
          <p:spPr bwMode="auto">
            <a:xfrm>
              <a:off x="6400800" y="1949450"/>
              <a:ext cx="378761" cy="5539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40639" bIns="0">
              <a:spAutoFit/>
            </a:bodyPr>
            <a:lstStyle/>
            <a:p>
              <a:pPr marL="39688">
                <a:spcBef>
                  <a:spcPts val="2100"/>
                </a:spcBef>
              </a:pPr>
              <a:r>
                <a:rPr lang="en-US" sz="3600" i="1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  <a:sym typeface="Times New Roman" pitchFamily="18" charset="0"/>
                </a:rPr>
                <a:t>f</a:t>
              </a:r>
            </a:p>
          </p:txBody>
        </p:sp>
        <p:sp>
          <p:nvSpPr>
            <p:cNvPr id="34" name="Line 23"/>
            <p:cNvSpPr>
              <a:spLocks noChangeShapeType="1"/>
            </p:cNvSpPr>
            <p:nvPr/>
          </p:nvSpPr>
          <p:spPr bwMode="auto">
            <a:xfrm>
              <a:off x="5473700" y="2022475"/>
              <a:ext cx="457200" cy="15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Line 24"/>
            <p:cNvSpPr>
              <a:spLocks noChangeShapeType="1"/>
            </p:cNvSpPr>
            <p:nvPr/>
          </p:nvSpPr>
          <p:spPr bwMode="auto">
            <a:xfrm>
              <a:off x="4572000" y="2022475"/>
              <a:ext cx="457200" cy="15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Line 25"/>
            <p:cNvSpPr>
              <a:spLocks noChangeShapeType="1"/>
            </p:cNvSpPr>
            <p:nvPr/>
          </p:nvSpPr>
          <p:spPr bwMode="auto">
            <a:xfrm>
              <a:off x="6400800" y="2022475"/>
              <a:ext cx="457200" cy="15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Rectangle 26"/>
            <p:cNvSpPr>
              <a:spLocks/>
            </p:cNvSpPr>
            <p:nvPr/>
          </p:nvSpPr>
          <p:spPr bwMode="auto">
            <a:xfrm>
              <a:off x="5045075" y="1685925"/>
              <a:ext cx="412750" cy="609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40639" bIns="0">
              <a:spAutoFit/>
            </a:bodyPr>
            <a:lstStyle/>
            <a:p>
              <a:pPr marL="39688">
                <a:spcBef>
                  <a:spcPts val="2100"/>
                </a:spcBef>
              </a:pPr>
              <a:r>
                <a:rPr lang="en-US" sz="36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  <a:sym typeface="Times New Roman" pitchFamily="18" charset="0"/>
                </a:rPr>
                <a:t>+</a:t>
              </a:r>
            </a:p>
          </p:txBody>
        </p:sp>
        <p:sp>
          <p:nvSpPr>
            <p:cNvPr id="38" name="Rectangle 27"/>
            <p:cNvSpPr>
              <a:spLocks/>
            </p:cNvSpPr>
            <p:nvPr/>
          </p:nvSpPr>
          <p:spPr bwMode="auto">
            <a:xfrm>
              <a:off x="5972175" y="1685925"/>
              <a:ext cx="412750" cy="609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40639" bIns="0">
              <a:spAutoFit/>
            </a:bodyPr>
            <a:lstStyle/>
            <a:p>
              <a:pPr marL="39688">
                <a:spcBef>
                  <a:spcPts val="2100"/>
                </a:spcBef>
              </a:pPr>
              <a:r>
                <a:rPr lang="en-US" sz="36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  <a:sym typeface="Times New Roman" pitchFamily="18" charset="0"/>
                </a:rPr>
                <a:t>=</a:t>
              </a:r>
            </a:p>
          </p:txBody>
        </p:sp>
        <p:sp>
          <p:nvSpPr>
            <p:cNvPr id="39" name="Rectangle 29"/>
            <p:cNvSpPr>
              <a:spLocks/>
            </p:cNvSpPr>
            <p:nvPr/>
          </p:nvSpPr>
          <p:spPr bwMode="auto">
            <a:xfrm>
              <a:off x="4267200" y="1447800"/>
              <a:ext cx="2895600" cy="1219200"/>
            </a:xfrm>
            <a:prstGeom prst="rect">
              <a:avLst/>
            </a:prstGeom>
            <a:noFill/>
            <a:ln w="25400">
              <a:solidFill>
                <a:srgbClr val="C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</p:grpSp>
      <p:sp>
        <p:nvSpPr>
          <p:cNvPr id="62" name="Line 2"/>
          <p:cNvSpPr>
            <a:spLocks noChangeShapeType="1"/>
          </p:cNvSpPr>
          <p:nvPr/>
        </p:nvSpPr>
        <p:spPr bwMode="auto">
          <a:xfrm>
            <a:off x="2422525" y="3567113"/>
            <a:ext cx="1588" cy="1804987"/>
          </a:xfrm>
          <a:prstGeom prst="line">
            <a:avLst/>
          </a:prstGeom>
          <a:noFill/>
          <a:ln w="76200">
            <a:solidFill>
              <a:srgbClr val="02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3" name="Oval 3"/>
          <p:cNvSpPr>
            <a:spLocks/>
          </p:cNvSpPr>
          <p:nvPr/>
        </p:nvSpPr>
        <p:spPr bwMode="auto">
          <a:xfrm>
            <a:off x="5057775" y="4330700"/>
            <a:ext cx="138113" cy="139700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4" name="Line 4"/>
          <p:cNvSpPr>
            <a:spLocks noChangeShapeType="1"/>
          </p:cNvSpPr>
          <p:nvPr/>
        </p:nvSpPr>
        <p:spPr bwMode="auto">
          <a:xfrm rot="10800000">
            <a:off x="965200" y="4400550"/>
            <a:ext cx="6727825" cy="15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5" name="Line 5"/>
          <p:cNvSpPr>
            <a:spLocks noChangeShapeType="1"/>
          </p:cNvSpPr>
          <p:nvPr/>
        </p:nvSpPr>
        <p:spPr bwMode="auto">
          <a:xfrm flipH="1">
            <a:off x="965200" y="2873375"/>
            <a:ext cx="6103938" cy="2011363"/>
          </a:xfrm>
          <a:prstGeom prst="line">
            <a:avLst/>
          </a:prstGeom>
          <a:noFill/>
          <a:ln w="25400">
            <a:solidFill>
              <a:srgbClr val="33CC3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6" name="Oval 6"/>
          <p:cNvSpPr>
            <a:spLocks/>
          </p:cNvSpPr>
          <p:nvPr/>
        </p:nvSpPr>
        <p:spPr bwMode="auto">
          <a:xfrm>
            <a:off x="5057775" y="3429000"/>
            <a:ext cx="138113" cy="138113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7" name="Oval 7"/>
          <p:cNvSpPr>
            <a:spLocks/>
          </p:cNvSpPr>
          <p:nvPr/>
        </p:nvSpPr>
        <p:spPr bwMode="auto">
          <a:xfrm>
            <a:off x="2282825" y="3498850"/>
            <a:ext cx="207963" cy="1943100"/>
          </a:xfrm>
          <a:prstGeom prst="ellipse">
            <a:avLst/>
          </a:prstGeom>
          <a:solidFill>
            <a:srgbClr val="02FFFF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8" name="Oval 8"/>
          <p:cNvSpPr>
            <a:spLocks/>
          </p:cNvSpPr>
          <p:nvPr/>
        </p:nvSpPr>
        <p:spPr bwMode="auto">
          <a:xfrm>
            <a:off x="1381125" y="4330700"/>
            <a:ext cx="139700" cy="139700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9" name="Line 9"/>
          <p:cNvSpPr>
            <a:spLocks noChangeShapeType="1"/>
          </p:cNvSpPr>
          <p:nvPr/>
        </p:nvSpPr>
        <p:spPr bwMode="auto">
          <a:xfrm flipH="1">
            <a:off x="965200" y="3498850"/>
            <a:ext cx="1387475" cy="1387475"/>
          </a:xfrm>
          <a:prstGeom prst="line">
            <a:avLst/>
          </a:prstGeom>
          <a:noFill/>
          <a:ln w="25400">
            <a:solidFill>
              <a:srgbClr val="33CC3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0" name="Line 10"/>
          <p:cNvSpPr>
            <a:spLocks noChangeShapeType="1"/>
          </p:cNvSpPr>
          <p:nvPr/>
        </p:nvSpPr>
        <p:spPr bwMode="auto">
          <a:xfrm rot="10800000">
            <a:off x="2352675" y="3498850"/>
            <a:ext cx="5340350" cy="0"/>
          </a:xfrm>
          <a:prstGeom prst="line">
            <a:avLst/>
          </a:prstGeom>
          <a:noFill/>
          <a:ln w="25400">
            <a:solidFill>
              <a:srgbClr val="33CC3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1" name="Line 11"/>
          <p:cNvSpPr>
            <a:spLocks noChangeShapeType="1"/>
          </p:cNvSpPr>
          <p:nvPr/>
        </p:nvSpPr>
        <p:spPr bwMode="auto">
          <a:xfrm>
            <a:off x="965200" y="3081338"/>
            <a:ext cx="1588" cy="2846387"/>
          </a:xfrm>
          <a:prstGeom prst="line">
            <a:avLst/>
          </a:prstGeom>
          <a:noFill/>
          <a:ln w="25400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2" name="Line 12"/>
          <p:cNvSpPr>
            <a:spLocks noChangeShapeType="1"/>
          </p:cNvSpPr>
          <p:nvPr/>
        </p:nvSpPr>
        <p:spPr bwMode="auto">
          <a:xfrm>
            <a:off x="5127625" y="3081338"/>
            <a:ext cx="1588" cy="2846387"/>
          </a:xfrm>
          <a:prstGeom prst="line">
            <a:avLst/>
          </a:prstGeom>
          <a:noFill/>
          <a:ln w="25400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3" name="Line 14"/>
          <p:cNvSpPr>
            <a:spLocks noChangeShapeType="1"/>
          </p:cNvSpPr>
          <p:nvPr/>
        </p:nvSpPr>
        <p:spPr bwMode="auto">
          <a:xfrm flipH="1">
            <a:off x="2514600" y="3016250"/>
            <a:ext cx="2590800" cy="0"/>
          </a:xfrm>
          <a:prstGeom prst="line">
            <a:avLst/>
          </a:prstGeom>
          <a:noFill/>
          <a:ln w="25400">
            <a:solidFill>
              <a:schemeClr val="tx2">
                <a:lumMod val="90000"/>
              </a:schemeClr>
            </a:solidFill>
            <a:round/>
            <a:headEnd type="arrow" w="lg" len="lg"/>
            <a:tailEnd type="arrow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4" name="Rectangle 15"/>
          <p:cNvSpPr>
            <a:spLocks/>
          </p:cNvSpPr>
          <p:nvPr/>
        </p:nvSpPr>
        <p:spPr bwMode="auto">
          <a:xfrm>
            <a:off x="3387466" y="2406650"/>
            <a:ext cx="414856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40639" bIns="0">
            <a:spAutoFit/>
          </a:bodyPr>
          <a:lstStyle/>
          <a:p>
            <a:pPr marL="39688">
              <a:spcBef>
                <a:spcPts val="2100"/>
              </a:spcBef>
            </a:pPr>
            <a:r>
              <a:rPr lang="en-US" sz="3600" b="1" i="1">
                <a:solidFill>
                  <a:schemeClr val="tx2">
                    <a:lumMod val="90000"/>
                  </a:schemeClr>
                </a:solidFill>
                <a:latin typeface="Times New Roman" pitchFamily="18" charset="0"/>
                <a:cs typeface="Times New Roman" pitchFamily="18" charset="0"/>
                <a:sym typeface="Times New Roman" pitchFamily="18" charset="0"/>
              </a:rPr>
              <a:t>D</a:t>
            </a:r>
          </a:p>
        </p:txBody>
      </p:sp>
      <p:sp>
        <p:nvSpPr>
          <p:cNvPr id="75" name="Line 16"/>
          <p:cNvSpPr>
            <a:spLocks noChangeShapeType="1"/>
          </p:cNvSpPr>
          <p:nvPr/>
        </p:nvSpPr>
        <p:spPr bwMode="auto">
          <a:xfrm flipH="1">
            <a:off x="990600" y="3021013"/>
            <a:ext cx="1477963" cy="1587"/>
          </a:xfrm>
          <a:prstGeom prst="line">
            <a:avLst/>
          </a:prstGeom>
          <a:noFill/>
          <a:ln w="25400">
            <a:solidFill>
              <a:schemeClr val="tx2">
                <a:lumMod val="90000"/>
              </a:schemeClr>
            </a:solidFill>
            <a:round/>
            <a:headEnd type="arrow" w="lg" len="lg"/>
            <a:tailEnd type="arrow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6" name="Rectangle 17"/>
          <p:cNvSpPr>
            <a:spLocks/>
          </p:cNvSpPr>
          <p:nvPr/>
        </p:nvSpPr>
        <p:spPr bwMode="auto">
          <a:xfrm>
            <a:off x="1412456" y="2362200"/>
            <a:ext cx="568744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40639" bIns="0">
            <a:spAutoFit/>
          </a:bodyPr>
          <a:lstStyle/>
          <a:p>
            <a:pPr marL="39688">
              <a:spcBef>
                <a:spcPts val="2100"/>
              </a:spcBef>
            </a:pPr>
            <a:r>
              <a:rPr lang="en-US" sz="3600" b="1" i="1" dirty="0">
                <a:solidFill>
                  <a:schemeClr val="tx2">
                    <a:lumMod val="90000"/>
                  </a:schemeClr>
                </a:solidFill>
                <a:latin typeface="Times New Roman" pitchFamily="18" charset="0"/>
                <a:cs typeface="Times New Roman" pitchFamily="18" charset="0"/>
                <a:sym typeface="Times New Roman" pitchFamily="18" charset="0"/>
              </a:rPr>
              <a:t>D’</a:t>
            </a:r>
          </a:p>
        </p:txBody>
      </p:sp>
      <p:sp>
        <p:nvSpPr>
          <p:cNvPr id="77" name="Line 16"/>
          <p:cNvSpPr>
            <a:spLocks noChangeShapeType="1"/>
          </p:cNvSpPr>
          <p:nvPr/>
        </p:nvSpPr>
        <p:spPr bwMode="auto">
          <a:xfrm flipH="1">
            <a:off x="1371600" y="3200400"/>
            <a:ext cx="1066800" cy="1588"/>
          </a:xfrm>
          <a:prstGeom prst="line">
            <a:avLst/>
          </a:prstGeom>
          <a:noFill/>
          <a:ln w="25400">
            <a:solidFill>
              <a:schemeClr val="tx2">
                <a:lumMod val="90000"/>
              </a:schemeClr>
            </a:solidFill>
            <a:round/>
            <a:headEnd type="arrow" w="lg" len="lg"/>
            <a:tailEnd type="arrow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8" name="Rectangle 17"/>
          <p:cNvSpPr>
            <a:spLocks/>
          </p:cNvSpPr>
          <p:nvPr/>
        </p:nvSpPr>
        <p:spPr bwMode="auto">
          <a:xfrm>
            <a:off x="1709756" y="3165157"/>
            <a:ext cx="195244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40639" bIns="0">
            <a:spAutoFit/>
          </a:bodyPr>
          <a:lstStyle/>
          <a:p>
            <a:pPr marL="39688">
              <a:spcBef>
                <a:spcPts val="2100"/>
              </a:spcBef>
            </a:pPr>
            <a:r>
              <a:rPr lang="en-US" sz="3200" i="1" dirty="0">
                <a:solidFill>
                  <a:schemeClr val="tx2">
                    <a:lumMod val="90000"/>
                  </a:schemeClr>
                </a:solidFill>
                <a:latin typeface="Times New Roman" pitchFamily="18" charset="0"/>
                <a:cs typeface="Times New Roman" pitchFamily="18" charset="0"/>
                <a:sym typeface="Times New Roman" pitchFamily="18" charset="0"/>
              </a:rPr>
              <a:t>f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457200" y="6019800"/>
            <a:ext cx="17684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 plane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4353344" y="6019800"/>
            <a:ext cx="17168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Focus plane</a:t>
            </a:r>
          </a:p>
        </p:txBody>
      </p:sp>
      <p:sp>
        <p:nvSpPr>
          <p:cNvPr id="40" name="标题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903634"/>
          </a:xfrm>
        </p:spPr>
        <p:txBody>
          <a:bodyPr/>
          <a:lstStyle/>
          <a:p>
            <a:r>
              <a:rPr lang="zh-CN" altLang="en-US" dirty="0">
                <a:solidFill>
                  <a:srgbClr val="0070C0"/>
                </a:solidFill>
              </a:rPr>
              <a:t>透镜系统</a:t>
            </a:r>
            <a:r>
              <a:rPr lang="en-US" altLang="zh-CN" dirty="0">
                <a:solidFill>
                  <a:srgbClr val="0070C0"/>
                </a:solidFill>
              </a:rPr>
              <a:t>——</a:t>
            </a:r>
            <a:r>
              <a:rPr lang="zh-CN" altLang="en-US" dirty="0">
                <a:solidFill>
                  <a:srgbClr val="0070C0"/>
                </a:solidFill>
              </a:rPr>
              <a:t>景深</a:t>
            </a:r>
          </a:p>
        </p:txBody>
      </p:sp>
      <p:sp>
        <p:nvSpPr>
          <p:cNvPr id="41" name="Rectangle 3"/>
          <p:cNvSpPr txBox="1">
            <a:spLocks noChangeArrowheads="1"/>
          </p:cNvSpPr>
          <p:nvPr/>
        </p:nvSpPr>
        <p:spPr>
          <a:xfrm>
            <a:off x="457200" y="1412777"/>
            <a:ext cx="8229600" cy="5760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dirty="0"/>
              <a:t>聚焦平面（</a:t>
            </a:r>
            <a:r>
              <a:rPr lang="en-US" altLang="zh-CN" sz="2400" dirty="0"/>
              <a:t>Focus plane</a:t>
            </a:r>
            <a:r>
              <a:rPr lang="zh-CN" altLang="en-US" sz="2400" dirty="0"/>
              <a:t>）与弥散圆（</a:t>
            </a:r>
            <a:r>
              <a:rPr lang="en-US" altLang="zh-CN" sz="2400" dirty="0"/>
              <a:t>circle of confusion</a:t>
            </a:r>
            <a:r>
              <a:rPr lang="zh-CN" altLang="en-US" sz="2400" dirty="0"/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12511826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5" name="Line 2"/>
          <p:cNvSpPr>
            <a:spLocks noChangeShapeType="1"/>
          </p:cNvSpPr>
          <p:nvPr/>
        </p:nvSpPr>
        <p:spPr bwMode="auto">
          <a:xfrm>
            <a:off x="2422525" y="3567113"/>
            <a:ext cx="1588" cy="1804987"/>
          </a:xfrm>
          <a:prstGeom prst="line">
            <a:avLst/>
          </a:prstGeom>
          <a:noFill/>
          <a:ln w="76200">
            <a:solidFill>
              <a:srgbClr val="02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4276" name="Oval 3"/>
          <p:cNvSpPr>
            <a:spLocks/>
          </p:cNvSpPr>
          <p:nvPr/>
        </p:nvSpPr>
        <p:spPr bwMode="auto">
          <a:xfrm>
            <a:off x="3940550" y="4330700"/>
            <a:ext cx="138113" cy="139700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4277" name="Line 4"/>
          <p:cNvSpPr>
            <a:spLocks noChangeShapeType="1"/>
          </p:cNvSpPr>
          <p:nvPr/>
        </p:nvSpPr>
        <p:spPr bwMode="auto">
          <a:xfrm rot="10800000" flipV="1">
            <a:off x="533399" y="4402137"/>
            <a:ext cx="7159625" cy="1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4278" name="Line 5"/>
          <p:cNvSpPr>
            <a:spLocks noChangeShapeType="1"/>
          </p:cNvSpPr>
          <p:nvPr/>
        </p:nvSpPr>
        <p:spPr bwMode="auto">
          <a:xfrm flipH="1">
            <a:off x="584200" y="3081338"/>
            <a:ext cx="4216400" cy="2290762"/>
          </a:xfrm>
          <a:prstGeom prst="line">
            <a:avLst/>
          </a:prstGeom>
          <a:noFill/>
          <a:ln w="25400">
            <a:solidFill>
              <a:srgbClr val="33CC3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4279" name="Oval 6"/>
          <p:cNvSpPr>
            <a:spLocks/>
          </p:cNvSpPr>
          <p:nvPr/>
        </p:nvSpPr>
        <p:spPr bwMode="auto">
          <a:xfrm>
            <a:off x="3940550" y="3429000"/>
            <a:ext cx="138113" cy="138113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4280" name="Oval 7"/>
          <p:cNvSpPr>
            <a:spLocks/>
          </p:cNvSpPr>
          <p:nvPr/>
        </p:nvSpPr>
        <p:spPr bwMode="auto">
          <a:xfrm>
            <a:off x="2282825" y="3498850"/>
            <a:ext cx="207963" cy="1943100"/>
          </a:xfrm>
          <a:prstGeom prst="ellipse">
            <a:avLst/>
          </a:prstGeom>
          <a:solidFill>
            <a:srgbClr val="02FFFF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4281" name="Oval 8"/>
          <p:cNvSpPr>
            <a:spLocks/>
          </p:cNvSpPr>
          <p:nvPr/>
        </p:nvSpPr>
        <p:spPr bwMode="auto">
          <a:xfrm>
            <a:off x="1381125" y="4330700"/>
            <a:ext cx="139700" cy="139700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4282" name="Line 9"/>
          <p:cNvSpPr>
            <a:spLocks noChangeShapeType="1"/>
          </p:cNvSpPr>
          <p:nvPr/>
        </p:nvSpPr>
        <p:spPr bwMode="auto">
          <a:xfrm flipH="1">
            <a:off x="546099" y="3498850"/>
            <a:ext cx="1806575" cy="1873250"/>
          </a:xfrm>
          <a:prstGeom prst="line">
            <a:avLst/>
          </a:prstGeom>
          <a:noFill/>
          <a:ln w="25400">
            <a:solidFill>
              <a:srgbClr val="33CC3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4283" name="Line 10"/>
          <p:cNvSpPr>
            <a:spLocks noChangeShapeType="1"/>
          </p:cNvSpPr>
          <p:nvPr/>
        </p:nvSpPr>
        <p:spPr bwMode="auto">
          <a:xfrm rot="10800000">
            <a:off x="2352675" y="3498850"/>
            <a:ext cx="5340350" cy="0"/>
          </a:xfrm>
          <a:prstGeom prst="line">
            <a:avLst/>
          </a:prstGeom>
          <a:noFill/>
          <a:ln w="25400">
            <a:solidFill>
              <a:srgbClr val="33CC3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4284" name="Line 11"/>
          <p:cNvSpPr>
            <a:spLocks noChangeShapeType="1"/>
          </p:cNvSpPr>
          <p:nvPr/>
        </p:nvSpPr>
        <p:spPr bwMode="auto">
          <a:xfrm>
            <a:off x="533400" y="3081338"/>
            <a:ext cx="1588" cy="2846387"/>
          </a:xfrm>
          <a:prstGeom prst="line">
            <a:avLst/>
          </a:prstGeom>
          <a:noFill/>
          <a:ln w="25400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4285" name="Line 12"/>
          <p:cNvSpPr>
            <a:spLocks noChangeShapeType="1"/>
          </p:cNvSpPr>
          <p:nvPr/>
        </p:nvSpPr>
        <p:spPr bwMode="auto">
          <a:xfrm>
            <a:off x="4010400" y="3081338"/>
            <a:ext cx="1588" cy="2846387"/>
          </a:xfrm>
          <a:prstGeom prst="line">
            <a:avLst/>
          </a:prstGeom>
          <a:noFill/>
          <a:ln w="25400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" name="Line 14"/>
          <p:cNvSpPr>
            <a:spLocks noChangeShapeType="1"/>
          </p:cNvSpPr>
          <p:nvPr/>
        </p:nvSpPr>
        <p:spPr bwMode="auto">
          <a:xfrm flipH="1" flipV="1">
            <a:off x="2514600" y="3016249"/>
            <a:ext cx="1524000" cy="4763"/>
          </a:xfrm>
          <a:prstGeom prst="line">
            <a:avLst/>
          </a:prstGeom>
          <a:noFill/>
          <a:ln w="25400">
            <a:solidFill>
              <a:schemeClr val="tx2">
                <a:lumMod val="90000"/>
              </a:schemeClr>
            </a:solidFill>
            <a:round/>
            <a:headEnd type="arrow" w="lg" len="lg"/>
            <a:tailEnd type="arrow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" name="Rectangle 15"/>
          <p:cNvSpPr>
            <a:spLocks/>
          </p:cNvSpPr>
          <p:nvPr/>
        </p:nvSpPr>
        <p:spPr bwMode="auto">
          <a:xfrm>
            <a:off x="3048000" y="2406650"/>
            <a:ext cx="414856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40639" bIns="0">
            <a:spAutoFit/>
          </a:bodyPr>
          <a:lstStyle/>
          <a:p>
            <a:pPr marL="39688">
              <a:spcBef>
                <a:spcPts val="2100"/>
              </a:spcBef>
            </a:pPr>
            <a:r>
              <a:rPr lang="en-US" sz="3600" b="1" i="1" dirty="0">
                <a:solidFill>
                  <a:schemeClr val="tx2">
                    <a:lumMod val="90000"/>
                  </a:schemeClr>
                </a:solidFill>
                <a:latin typeface="Times New Roman" pitchFamily="18" charset="0"/>
                <a:cs typeface="Times New Roman" pitchFamily="18" charset="0"/>
                <a:sym typeface="Times New Roman" pitchFamily="18" charset="0"/>
              </a:rPr>
              <a:t>D</a:t>
            </a:r>
          </a:p>
        </p:txBody>
      </p:sp>
      <p:sp>
        <p:nvSpPr>
          <p:cNvPr id="23" name="Line 16"/>
          <p:cNvSpPr>
            <a:spLocks noChangeShapeType="1"/>
          </p:cNvSpPr>
          <p:nvPr/>
        </p:nvSpPr>
        <p:spPr bwMode="auto">
          <a:xfrm flipH="1" flipV="1">
            <a:off x="534987" y="3016250"/>
            <a:ext cx="1933575" cy="4763"/>
          </a:xfrm>
          <a:prstGeom prst="line">
            <a:avLst/>
          </a:prstGeom>
          <a:noFill/>
          <a:ln w="25400">
            <a:solidFill>
              <a:schemeClr val="tx2">
                <a:lumMod val="90000"/>
              </a:schemeClr>
            </a:solidFill>
            <a:round/>
            <a:headEnd type="arrow" w="lg" len="lg"/>
            <a:tailEnd type="arrow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" name="Rectangle 17"/>
          <p:cNvSpPr>
            <a:spLocks/>
          </p:cNvSpPr>
          <p:nvPr/>
        </p:nvSpPr>
        <p:spPr bwMode="auto">
          <a:xfrm>
            <a:off x="1219200" y="2362200"/>
            <a:ext cx="568744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40639" bIns="0">
            <a:spAutoFit/>
          </a:bodyPr>
          <a:lstStyle/>
          <a:p>
            <a:pPr marL="39688">
              <a:spcBef>
                <a:spcPts val="2100"/>
              </a:spcBef>
            </a:pPr>
            <a:r>
              <a:rPr lang="en-US" sz="3600" b="1" i="1" dirty="0">
                <a:solidFill>
                  <a:schemeClr val="tx2">
                    <a:lumMod val="90000"/>
                  </a:schemeClr>
                </a:solidFill>
                <a:latin typeface="Times New Roman" pitchFamily="18" charset="0"/>
                <a:cs typeface="Times New Roman" pitchFamily="18" charset="0"/>
                <a:sym typeface="Times New Roman" pitchFamily="18" charset="0"/>
              </a:rPr>
              <a:t>D’</a:t>
            </a:r>
          </a:p>
        </p:txBody>
      </p:sp>
      <p:sp>
        <p:nvSpPr>
          <p:cNvPr id="25" name="Line 16"/>
          <p:cNvSpPr>
            <a:spLocks noChangeShapeType="1"/>
          </p:cNvSpPr>
          <p:nvPr/>
        </p:nvSpPr>
        <p:spPr bwMode="auto">
          <a:xfrm flipH="1">
            <a:off x="1371600" y="3200400"/>
            <a:ext cx="1066800" cy="1588"/>
          </a:xfrm>
          <a:prstGeom prst="line">
            <a:avLst/>
          </a:prstGeom>
          <a:noFill/>
          <a:ln w="25400">
            <a:solidFill>
              <a:schemeClr val="tx2">
                <a:lumMod val="90000"/>
              </a:schemeClr>
            </a:solidFill>
            <a:round/>
            <a:headEnd type="arrow" w="lg" len="lg"/>
            <a:tailEnd type="arrow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" name="Rectangle 17"/>
          <p:cNvSpPr>
            <a:spLocks/>
          </p:cNvSpPr>
          <p:nvPr/>
        </p:nvSpPr>
        <p:spPr bwMode="auto">
          <a:xfrm>
            <a:off x="1709756" y="3165157"/>
            <a:ext cx="195244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40639" bIns="0">
            <a:spAutoFit/>
          </a:bodyPr>
          <a:lstStyle/>
          <a:p>
            <a:pPr marL="39688">
              <a:spcBef>
                <a:spcPts val="2100"/>
              </a:spcBef>
            </a:pPr>
            <a:r>
              <a:rPr lang="en-US" sz="3200" i="1" dirty="0">
                <a:solidFill>
                  <a:schemeClr val="tx2">
                    <a:lumMod val="90000"/>
                  </a:schemeClr>
                </a:solidFill>
                <a:latin typeface="Times New Roman" pitchFamily="18" charset="0"/>
                <a:cs typeface="Times New Roman" pitchFamily="18" charset="0"/>
                <a:sym typeface="Times New Roman" pitchFamily="18" charset="0"/>
              </a:rPr>
              <a:t>f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52400" y="6019800"/>
            <a:ext cx="17684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 plane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3236119" y="6019800"/>
            <a:ext cx="17168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Focus plane</a:t>
            </a:r>
          </a:p>
        </p:txBody>
      </p:sp>
      <p:sp>
        <p:nvSpPr>
          <p:cNvPr id="43" name="标题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903634"/>
          </a:xfrm>
        </p:spPr>
        <p:txBody>
          <a:bodyPr/>
          <a:lstStyle/>
          <a:p>
            <a:r>
              <a:rPr lang="zh-CN" altLang="en-US" dirty="0">
                <a:solidFill>
                  <a:srgbClr val="0070C0"/>
                </a:solidFill>
              </a:rPr>
              <a:t>透镜系统</a:t>
            </a:r>
            <a:r>
              <a:rPr lang="en-US" altLang="zh-CN" dirty="0">
                <a:solidFill>
                  <a:srgbClr val="0070C0"/>
                </a:solidFill>
              </a:rPr>
              <a:t>——</a:t>
            </a:r>
            <a:r>
              <a:rPr lang="zh-CN" altLang="en-US" dirty="0">
                <a:solidFill>
                  <a:srgbClr val="0070C0"/>
                </a:solidFill>
              </a:rPr>
              <a:t>景深</a:t>
            </a:r>
          </a:p>
        </p:txBody>
      </p:sp>
      <p:sp>
        <p:nvSpPr>
          <p:cNvPr id="44" name="Rectangle 3"/>
          <p:cNvSpPr txBox="1">
            <a:spLocks noChangeArrowheads="1"/>
          </p:cNvSpPr>
          <p:nvPr/>
        </p:nvSpPr>
        <p:spPr>
          <a:xfrm>
            <a:off x="457200" y="1412777"/>
            <a:ext cx="8229600" cy="5760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dirty="0"/>
              <a:t>聚焦平面（</a:t>
            </a:r>
            <a:r>
              <a:rPr lang="en-US" altLang="zh-CN" sz="2400" dirty="0"/>
              <a:t>Focus plane</a:t>
            </a:r>
            <a:r>
              <a:rPr lang="zh-CN" altLang="en-US" sz="2400" dirty="0"/>
              <a:t>）与弥散圆（</a:t>
            </a:r>
            <a:r>
              <a:rPr lang="en-US" altLang="zh-CN" sz="2400" dirty="0"/>
              <a:t>circle of confusion</a:t>
            </a:r>
            <a:r>
              <a:rPr lang="zh-CN" altLang="en-US" sz="2400" dirty="0"/>
              <a:t>）</a:t>
            </a:r>
          </a:p>
        </p:txBody>
      </p:sp>
      <p:grpSp>
        <p:nvGrpSpPr>
          <p:cNvPr id="45" name="Group 1"/>
          <p:cNvGrpSpPr/>
          <p:nvPr/>
        </p:nvGrpSpPr>
        <p:grpSpPr>
          <a:xfrm>
            <a:off x="5867400" y="4708525"/>
            <a:ext cx="2895600" cy="1219200"/>
            <a:chOff x="4267200" y="1447800"/>
            <a:chExt cx="2895600" cy="1219200"/>
          </a:xfrm>
        </p:grpSpPr>
        <p:sp>
          <p:nvSpPr>
            <p:cNvPr id="46" name="Rectangle 17"/>
            <p:cNvSpPr>
              <a:spLocks/>
            </p:cNvSpPr>
            <p:nvPr/>
          </p:nvSpPr>
          <p:spPr bwMode="auto">
            <a:xfrm>
              <a:off x="4648200" y="1457325"/>
              <a:ext cx="382588" cy="609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40639" bIns="0">
              <a:spAutoFit/>
            </a:bodyPr>
            <a:lstStyle/>
            <a:p>
              <a:pPr marL="39688">
                <a:spcBef>
                  <a:spcPts val="2100"/>
                </a:spcBef>
              </a:pPr>
              <a:r>
                <a:rPr lang="en-US" sz="36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  <a:sym typeface="Times New Roman" pitchFamily="18" charset="0"/>
                </a:rPr>
                <a:t>1</a:t>
              </a:r>
            </a:p>
          </p:txBody>
        </p:sp>
        <p:sp>
          <p:nvSpPr>
            <p:cNvPr id="47" name="Rectangle 18"/>
            <p:cNvSpPr>
              <a:spLocks/>
            </p:cNvSpPr>
            <p:nvPr/>
          </p:nvSpPr>
          <p:spPr bwMode="auto">
            <a:xfrm>
              <a:off x="4495800" y="1949450"/>
              <a:ext cx="630357" cy="5539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40639" bIns="0">
              <a:spAutoFit/>
            </a:bodyPr>
            <a:lstStyle/>
            <a:p>
              <a:pPr marL="39688">
                <a:spcBef>
                  <a:spcPts val="2100"/>
                </a:spcBef>
              </a:pPr>
              <a:r>
                <a:rPr lang="en-US" sz="3600" i="1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  <a:sym typeface="Times New Roman" pitchFamily="18" charset="0"/>
                </a:rPr>
                <a:t>D’</a:t>
              </a:r>
            </a:p>
          </p:txBody>
        </p:sp>
        <p:sp>
          <p:nvSpPr>
            <p:cNvPr id="48" name="Rectangle 19"/>
            <p:cNvSpPr>
              <a:spLocks/>
            </p:cNvSpPr>
            <p:nvPr/>
          </p:nvSpPr>
          <p:spPr bwMode="auto">
            <a:xfrm>
              <a:off x="5410200" y="1949450"/>
              <a:ext cx="527790" cy="5539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40639" bIns="0">
              <a:spAutoFit/>
            </a:bodyPr>
            <a:lstStyle/>
            <a:p>
              <a:pPr marL="39688">
                <a:spcBef>
                  <a:spcPts val="2100"/>
                </a:spcBef>
              </a:pPr>
              <a:r>
                <a:rPr lang="en-US" sz="3600" i="1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  <a:sym typeface="Times New Roman" pitchFamily="18" charset="0"/>
                </a:rPr>
                <a:t>D</a:t>
              </a:r>
            </a:p>
          </p:txBody>
        </p:sp>
        <p:sp>
          <p:nvSpPr>
            <p:cNvPr id="49" name="Rectangle 20"/>
            <p:cNvSpPr>
              <a:spLocks/>
            </p:cNvSpPr>
            <p:nvPr/>
          </p:nvSpPr>
          <p:spPr bwMode="auto">
            <a:xfrm>
              <a:off x="5426075" y="1457325"/>
              <a:ext cx="382588" cy="609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40639" bIns="0">
              <a:spAutoFit/>
            </a:bodyPr>
            <a:lstStyle/>
            <a:p>
              <a:pPr marL="39688">
                <a:spcBef>
                  <a:spcPts val="2100"/>
                </a:spcBef>
              </a:pPr>
              <a:r>
                <a:rPr lang="en-US" sz="36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  <a:sym typeface="Times New Roman" pitchFamily="18" charset="0"/>
                </a:rPr>
                <a:t>1</a:t>
              </a:r>
            </a:p>
          </p:txBody>
        </p:sp>
        <p:sp>
          <p:nvSpPr>
            <p:cNvPr id="50" name="Rectangle 21"/>
            <p:cNvSpPr>
              <a:spLocks/>
            </p:cNvSpPr>
            <p:nvPr/>
          </p:nvSpPr>
          <p:spPr bwMode="auto">
            <a:xfrm>
              <a:off x="6369050" y="1457325"/>
              <a:ext cx="382588" cy="609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40639" bIns="0">
              <a:spAutoFit/>
            </a:bodyPr>
            <a:lstStyle/>
            <a:p>
              <a:pPr marL="39688">
                <a:spcBef>
                  <a:spcPts val="2100"/>
                </a:spcBef>
              </a:pPr>
              <a:r>
                <a:rPr lang="en-US" sz="36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  <a:sym typeface="Times New Roman" pitchFamily="18" charset="0"/>
                </a:rPr>
                <a:t>1</a:t>
              </a:r>
            </a:p>
          </p:txBody>
        </p:sp>
        <p:sp>
          <p:nvSpPr>
            <p:cNvPr id="51" name="Rectangle 22"/>
            <p:cNvSpPr>
              <a:spLocks/>
            </p:cNvSpPr>
            <p:nvPr/>
          </p:nvSpPr>
          <p:spPr bwMode="auto">
            <a:xfrm>
              <a:off x="6400800" y="1949450"/>
              <a:ext cx="378761" cy="5539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40639" bIns="0">
              <a:spAutoFit/>
            </a:bodyPr>
            <a:lstStyle/>
            <a:p>
              <a:pPr marL="39688">
                <a:spcBef>
                  <a:spcPts val="2100"/>
                </a:spcBef>
              </a:pPr>
              <a:r>
                <a:rPr lang="en-US" sz="3600" i="1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  <a:sym typeface="Times New Roman" pitchFamily="18" charset="0"/>
                </a:rPr>
                <a:t>f</a:t>
              </a:r>
            </a:p>
          </p:txBody>
        </p:sp>
        <p:sp>
          <p:nvSpPr>
            <p:cNvPr id="52" name="Line 23"/>
            <p:cNvSpPr>
              <a:spLocks noChangeShapeType="1"/>
            </p:cNvSpPr>
            <p:nvPr/>
          </p:nvSpPr>
          <p:spPr bwMode="auto">
            <a:xfrm>
              <a:off x="5473700" y="2022475"/>
              <a:ext cx="457200" cy="15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3" name="Line 24"/>
            <p:cNvSpPr>
              <a:spLocks noChangeShapeType="1"/>
            </p:cNvSpPr>
            <p:nvPr/>
          </p:nvSpPr>
          <p:spPr bwMode="auto">
            <a:xfrm>
              <a:off x="4572000" y="2022475"/>
              <a:ext cx="457200" cy="15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4" name="Line 25"/>
            <p:cNvSpPr>
              <a:spLocks noChangeShapeType="1"/>
            </p:cNvSpPr>
            <p:nvPr/>
          </p:nvSpPr>
          <p:spPr bwMode="auto">
            <a:xfrm>
              <a:off x="6400800" y="2022475"/>
              <a:ext cx="457200" cy="15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" name="Rectangle 26"/>
            <p:cNvSpPr>
              <a:spLocks/>
            </p:cNvSpPr>
            <p:nvPr/>
          </p:nvSpPr>
          <p:spPr bwMode="auto">
            <a:xfrm>
              <a:off x="5045075" y="1685925"/>
              <a:ext cx="412750" cy="609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40639" bIns="0">
              <a:spAutoFit/>
            </a:bodyPr>
            <a:lstStyle/>
            <a:p>
              <a:pPr marL="39688">
                <a:spcBef>
                  <a:spcPts val="2100"/>
                </a:spcBef>
              </a:pPr>
              <a:r>
                <a:rPr lang="en-US" sz="36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  <a:sym typeface="Times New Roman" pitchFamily="18" charset="0"/>
                </a:rPr>
                <a:t>+</a:t>
              </a:r>
            </a:p>
          </p:txBody>
        </p:sp>
        <p:sp>
          <p:nvSpPr>
            <p:cNvPr id="56" name="Rectangle 27"/>
            <p:cNvSpPr>
              <a:spLocks/>
            </p:cNvSpPr>
            <p:nvPr/>
          </p:nvSpPr>
          <p:spPr bwMode="auto">
            <a:xfrm>
              <a:off x="5972175" y="1685925"/>
              <a:ext cx="412750" cy="609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40639" bIns="0">
              <a:spAutoFit/>
            </a:bodyPr>
            <a:lstStyle/>
            <a:p>
              <a:pPr marL="39688">
                <a:spcBef>
                  <a:spcPts val="2100"/>
                </a:spcBef>
              </a:pPr>
              <a:r>
                <a:rPr lang="en-US" sz="36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  <a:sym typeface="Times New Roman" pitchFamily="18" charset="0"/>
                </a:rPr>
                <a:t>=</a:t>
              </a:r>
            </a:p>
          </p:txBody>
        </p:sp>
        <p:sp>
          <p:nvSpPr>
            <p:cNvPr id="57" name="Rectangle 29"/>
            <p:cNvSpPr>
              <a:spLocks/>
            </p:cNvSpPr>
            <p:nvPr/>
          </p:nvSpPr>
          <p:spPr bwMode="auto">
            <a:xfrm>
              <a:off x="4267200" y="1447800"/>
              <a:ext cx="2895600" cy="1219200"/>
            </a:xfrm>
            <a:prstGeom prst="rect">
              <a:avLst/>
            </a:prstGeom>
            <a:noFill/>
            <a:ln w="25400">
              <a:solidFill>
                <a:srgbClr val="C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588011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5" name="Line 2"/>
          <p:cNvSpPr>
            <a:spLocks noChangeShapeType="1"/>
          </p:cNvSpPr>
          <p:nvPr/>
        </p:nvSpPr>
        <p:spPr bwMode="auto">
          <a:xfrm>
            <a:off x="2422525" y="3567113"/>
            <a:ext cx="1588" cy="1804987"/>
          </a:xfrm>
          <a:prstGeom prst="line">
            <a:avLst/>
          </a:prstGeom>
          <a:noFill/>
          <a:ln w="76200">
            <a:solidFill>
              <a:srgbClr val="02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4276" name="Oval 3"/>
          <p:cNvSpPr>
            <a:spLocks/>
          </p:cNvSpPr>
          <p:nvPr/>
        </p:nvSpPr>
        <p:spPr bwMode="auto">
          <a:xfrm>
            <a:off x="5057775" y="4330700"/>
            <a:ext cx="138113" cy="139700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4277" name="Line 4"/>
          <p:cNvSpPr>
            <a:spLocks noChangeShapeType="1"/>
          </p:cNvSpPr>
          <p:nvPr/>
        </p:nvSpPr>
        <p:spPr bwMode="auto">
          <a:xfrm rot="10800000">
            <a:off x="965200" y="4400550"/>
            <a:ext cx="6727825" cy="15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4278" name="Line 5"/>
          <p:cNvSpPr>
            <a:spLocks noChangeShapeType="1"/>
          </p:cNvSpPr>
          <p:nvPr/>
        </p:nvSpPr>
        <p:spPr bwMode="auto">
          <a:xfrm flipH="1">
            <a:off x="965200" y="2873375"/>
            <a:ext cx="6103938" cy="2011363"/>
          </a:xfrm>
          <a:prstGeom prst="line">
            <a:avLst/>
          </a:prstGeom>
          <a:noFill/>
          <a:ln w="25400">
            <a:solidFill>
              <a:srgbClr val="33CC3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4279" name="Oval 6"/>
          <p:cNvSpPr>
            <a:spLocks/>
          </p:cNvSpPr>
          <p:nvPr/>
        </p:nvSpPr>
        <p:spPr bwMode="auto">
          <a:xfrm>
            <a:off x="5057775" y="3429000"/>
            <a:ext cx="138113" cy="138113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4280" name="Oval 7"/>
          <p:cNvSpPr>
            <a:spLocks/>
          </p:cNvSpPr>
          <p:nvPr/>
        </p:nvSpPr>
        <p:spPr bwMode="auto">
          <a:xfrm>
            <a:off x="2282825" y="3498850"/>
            <a:ext cx="207963" cy="1943100"/>
          </a:xfrm>
          <a:prstGeom prst="ellipse">
            <a:avLst/>
          </a:prstGeom>
          <a:solidFill>
            <a:srgbClr val="02FFFF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4281" name="Oval 8"/>
          <p:cNvSpPr>
            <a:spLocks/>
          </p:cNvSpPr>
          <p:nvPr/>
        </p:nvSpPr>
        <p:spPr bwMode="auto">
          <a:xfrm>
            <a:off x="1381125" y="4330700"/>
            <a:ext cx="139700" cy="139700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4282" name="Line 9"/>
          <p:cNvSpPr>
            <a:spLocks noChangeShapeType="1"/>
          </p:cNvSpPr>
          <p:nvPr/>
        </p:nvSpPr>
        <p:spPr bwMode="auto">
          <a:xfrm flipH="1">
            <a:off x="965200" y="3498850"/>
            <a:ext cx="1387475" cy="1387475"/>
          </a:xfrm>
          <a:prstGeom prst="line">
            <a:avLst/>
          </a:prstGeom>
          <a:noFill/>
          <a:ln w="25400">
            <a:solidFill>
              <a:srgbClr val="33CC3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4283" name="Line 10"/>
          <p:cNvSpPr>
            <a:spLocks noChangeShapeType="1"/>
          </p:cNvSpPr>
          <p:nvPr/>
        </p:nvSpPr>
        <p:spPr bwMode="auto">
          <a:xfrm rot="10800000">
            <a:off x="2352675" y="3498850"/>
            <a:ext cx="5340350" cy="0"/>
          </a:xfrm>
          <a:prstGeom prst="line">
            <a:avLst/>
          </a:prstGeom>
          <a:noFill/>
          <a:ln w="25400">
            <a:solidFill>
              <a:srgbClr val="33CC3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4284" name="Line 11"/>
          <p:cNvSpPr>
            <a:spLocks noChangeShapeType="1"/>
          </p:cNvSpPr>
          <p:nvPr/>
        </p:nvSpPr>
        <p:spPr bwMode="auto">
          <a:xfrm>
            <a:off x="965200" y="3081338"/>
            <a:ext cx="1588" cy="2846387"/>
          </a:xfrm>
          <a:prstGeom prst="line">
            <a:avLst/>
          </a:prstGeom>
          <a:noFill/>
          <a:ln w="25400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4285" name="Line 12"/>
          <p:cNvSpPr>
            <a:spLocks noChangeShapeType="1"/>
          </p:cNvSpPr>
          <p:nvPr/>
        </p:nvSpPr>
        <p:spPr bwMode="auto">
          <a:xfrm>
            <a:off x="5127625" y="3081338"/>
            <a:ext cx="1588" cy="2846387"/>
          </a:xfrm>
          <a:prstGeom prst="line">
            <a:avLst/>
          </a:prstGeom>
          <a:noFill/>
          <a:ln w="25400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" name="Line 14"/>
          <p:cNvSpPr>
            <a:spLocks noChangeShapeType="1"/>
          </p:cNvSpPr>
          <p:nvPr/>
        </p:nvSpPr>
        <p:spPr bwMode="auto">
          <a:xfrm flipH="1">
            <a:off x="2514600" y="3016250"/>
            <a:ext cx="2590800" cy="0"/>
          </a:xfrm>
          <a:prstGeom prst="line">
            <a:avLst/>
          </a:prstGeom>
          <a:noFill/>
          <a:ln w="25400">
            <a:solidFill>
              <a:schemeClr val="tx2">
                <a:lumMod val="90000"/>
              </a:schemeClr>
            </a:solidFill>
            <a:round/>
            <a:headEnd type="arrow" w="lg" len="lg"/>
            <a:tailEnd type="arrow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" name="Rectangle 15"/>
          <p:cNvSpPr>
            <a:spLocks/>
          </p:cNvSpPr>
          <p:nvPr/>
        </p:nvSpPr>
        <p:spPr bwMode="auto">
          <a:xfrm>
            <a:off x="3387466" y="2406650"/>
            <a:ext cx="414856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40639" bIns="0">
            <a:spAutoFit/>
          </a:bodyPr>
          <a:lstStyle/>
          <a:p>
            <a:pPr marL="39688">
              <a:spcBef>
                <a:spcPts val="2100"/>
              </a:spcBef>
            </a:pPr>
            <a:r>
              <a:rPr lang="en-US" sz="3600" b="1" i="1">
                <a:solidFill>
                  <a:schemeClr val="tx2">
                    <a:lumMod val="90000"/>
                  </a:schemeClr>
                </a:solidFill>
                <a:latin typeface="Times New Roman" pitchFamily="18" charset="0"/>
                <a:cs typeface="Times New Roman" pitchFamily="18" charset="0"/>
                <a:sym typeface="Times New Roman" pitchFamily="18" charset="0"/>
              </a:rPr>
              <a:t>D</a:t>
            </a:r>
          </a:p>
        </p:txBody>
      </p:sp>
      <p:sp>
        <p:nvSpPr>
          <p:cNvPr id="23" name="Line 16"/>
          <p:cNvSpPr>
            <a:spLocks noChangeShapeType="1"/>
          </p:cNvSpPr>
          <p:nvPr/>
        </p:nvSpPr>
        <p:spPr bwMode="auto">
          <a:xfrm flipH="1">
            <a:off x="990600" y="3021013"/>
            <a:ext cx="1477963" cy="1587"/>
          </a:xfrm>
          <a:prstGeom prst="line">
            <a:avLst/>
          </a:prstGeom>
          <a:noFill/>
          <a:ln w="25400">
            <a:solidFill>
              <a:schemeClr val="tx2">
                <a:lumMod val="90000"/>
              </a:schemeClr>
            </a:solidFill>
            <a:round/>
            <a:headEnd type="arrow" w="lg" len="lg"/>
            <a:tailEnd type="arrow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" name="Rectangle 17"/>
          <p:cNvSpPr>
            <a:spLocks/>
          </p:cNvSpPr>
          <p:nvPr/>
        </p:nvSpPr>
        <p:spPr bwMode="auto">
          <a:xfrm>
            <a:off x="1412456" y="2362200"/>
            <a:ext cx="568744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40639" bIns="0">
            <a:spAutoFit/>
          </a:bodyPr>
          <a:lstStyle/>
          <a:p>
            <a:pPr marL="39688">
              <a:spcBef>
                <a:spcPts val="2100"/>
              </a:spcBef>
            </a:pPr>
            <a:r>
              <a:rPr lang="en-US" sz="3600" b="1" i="1" dirty="0">
                <a:solidFill>
                  <a:schemeClr val="tx2">
                    <a:lumMod val="90000"/>
                  </a:schemeClr>
                </a:solidFill>
                <a:latin typeface="Times New Roman" pitchFamily="18" charset="0"/>
                <a:cs typeface="Times New Roman" pitchFamily="18" charset="0"/>
                <a:sym typeface="Times New Roman" pitchFamily="18" charset="0"/>
              </a:rPr>
              <a:t>D’</a:t>
            </a:r>
          </a:p>
        </p:txBody>
      </p:sp>
      <p:sp>
        <p:nvSpPr>
          <p:cNvPr id="25" name="Line 16"/>
          <p:cNvSpPr>
            <a:spLocks noChangeShapeType="1"/>
          </p:cNvSpPr>
          <p:nvPr/>
        </p:nvSpPr>
        <p:spPr bwMode="auto">
          <a:xfrm flipH="1">
            <a:off x="1371600" y="3200400"/>
            <a:ext cx="1066800" cy="1588"/>
          </a:xfrm>
          <a:prstGeom prst="line">
            <a:avLst/>
          </a:prstGeom>
          <a:noFill/>
          <a:ln w="25400">
            <a:solidFill>
              <a:schemeClr val="tx2">
                <a:lumMod val="90000"/>
              </a:schemeClr>
            </a:solidFill>
            <a:round/>
            <a:headEnd type="arrow" w="lg" len="lg"/>
            <a:tailEnd type="arrow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" name="Rectangle 17"/>
          <p:cNvSpPr>
            <a:spLocks/>
          </p:cNvSpPr>
          <p:nvPr/>
        </p:nvSpPr>
        <p:spPr bwMode="auto">
          <a:xfrm>
            <a:off x="1709756" y="3165157"/>
            <a:ext cx="195244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40639" bIns="0">
            <a:spAutoFit/>
          </a:bodyPr>
          <a:lstStyle/>
          <a:p>
            <a:pPr marL="39688">
              <a:spcBef>
                <a:spcPts val="2100"/>
              </a:spcBef>
            </a:pPr>
            <a:r>
              <a:rPr lang="en-US" sz="3200" i="1" dirty="0">
                <a:solidFill>
                  <a:schemeClr val="tx2">
                    <a:lumMod val="90000"/>
                  </a:schemeClr>
                </a:solidFill>
                <a:latin typeface="Times New Roman" pitchFamily="18" charset="0"/>
                <a:cs typeface="Times New Roman" pitchFamily="18" charset="0"/>
                <a:sym typeface="Times New Roman" pitchFamily="18" charset="0"/>
              </a:rPr>
              <a:t>f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52400" y="6019800"/>
            <a:ext cx="17684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 plane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4353344" y="6019800"/>
            <a:ext cx="17168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Focus plane</a:t>
            </a:r>
          </a:p>
        </p:txBody>
      </p:sp>
      <p:sp>
        <p:nvSpPr>
          <p:cNvPr id="26" name="标题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903634"/>
          </a:xfrm>
        </p:spPr>
        <p:txBody>
          <a:bodyPr/>
          <a:lstStyle/>
          <a:p>
            <a:r>
              <a:rPr lang="zh-CN" altLang="en-US" dirty="0">
                <a:solidFill>
                  <a:srgbClr val="0070C0"/>
                </a:solidFill>
              </a:rPr>
              <a:t>透镜系统</a:t>
            </a:r>
            <a:r>
              <a:rPr lang="en-US" altLang="zh-CN" dirty="0">
                <a:solidFill>
                  <a:srgbClr val="0070C0"/>
                </a:solidFill>
              </a:rPr>
              <a:t>——</a:t>
            </a:r>
            <a:r>
              <a:rPr lang="zh-CN" altLang="en-US" dirty="0">
                <a:solidFill>
                  <a:srgbClr val="0070C0"/>
                </a:solidFill>
              </a:rPr>
              <a:t>景深</a:t>
            </a:r>
          </a:p>
        </p:txBody>
      </p:sp>
      <p:sp>
        <p:nvSpPr>
          <p:cNvPr id="27" name="Rectangle 3"/>
          <p:cNvSpPr txBox="1">
            <a:spLocks noChangeArrowheads="1"/>
          </p:cNvSpPr>
          <p:nvPr/>
        </p:nvSpPr>
        <p:spPr>
          <a:xfrm>
            <a:off x="457200" y="1412777"/>
            <a:ext cx="8229600" cy="5760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dirty="0"/>
              <a:t>聚焦平面（</a:t>
            </a:r>
            <a:r>
              <a:rPr lang="en-US" altLang="zh-CN" sz="2400" dirty="0"/>
              <a:t>Focus plane</a:t>
            </a:r>
            <a:r>
              <a:rPr lang="zh-CN" altLang="en-US" sz="2400" dirty="0"/>
              <a:t>）与弥散圆（</a:t>
            </a:r>
            <a:r>
              <a:rPr lang="en-US" altLang="zh-CN" sz="2400" dirty="0"/>
              <a:t>circle of confusion</a:t>
            </a:r>
            <a:r>
              <a:rPr lang="zh-CN" altLang="en-US" sz="2400" dirty="0"/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33294705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5" name="Line 2"/>
          <p:cNvSpPr>
            <a:spLocks noChangeShapeType="1"/>
          </p:cNvSpPr>
          <p:nvPr/>
        </p:nvSpPr>
        <p:spPr bwMode="auto">
          <a:xfrm>
            <a:off x="2422525" y="3567113"/>
            <a:ext cx="1588" cy="1804987"/>
          </a:xfrm>
          <a:prstGeom prst="line">
            <a:avLst/>
          </a:prstGeom>
          <a:noFill/>
          <a:ln w="76200">
            <a:solidFill>
              <a:srgbClr val="02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4276" name="Oval 3"/>
          <p:cNvSpPr>
            <a:spLocks/>
          </p:cNvSpPr>
          <p:nvPr/>
        </p:nvSpPr>
        <p:spPr bwMode="auto">
          <a:xfrm>
            <a:off x="5057775" y="4330700"/>
            <a:ext cx="138113" cy="139700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4277" name="Line 4"/>
          <p:cNvSpPr>
            <a:spLocks noChangeShapeType="1"/>
          </p:cNvSpPr>
          <p:nvPr/>
        </p:nvSpPr>
        <p:spPr bwMode="auto">
          <a:xfrm rot="10800000">
            <a:off x="965200" y="4400550"/>
            <a:ext cx="6727825" cy="15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4278" name="Line 5"/>
          <p:cNvSpPr>
            <a:spLocks noChangeShapeType="1"/>
          </p:cNvSpPr>
          <p:nvPr/>
        </p:nvSpPr>
        <p:spPr bwMode="auto">
          <a:xfrm flipH="1">
            <a:off x="965200" y="2873375"/>
            <a:ext cx="6103938" cy="2011363"/>
          </a:xfrm>
          <a:prstGeom prst="line">
            <a:avLst/>
          </a:prstGeom>
          <a:noFill/>
          <a:ln w="25400">
            <a:solidFill>
              <a:srgbClr val="33CC3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4279" name="Oval 6"/>
          <p:cNvSpPr>
            <a:spLocks/>
          </p:cNvSpPr>
          <p:nvPr/>
        </p:nvSpPr>
        <p:spPr bwMode="auto">
          <a:xfrm>
            <a:off x="5057775" y="3429000"/>
            <a:ext cx="138113" cy="138113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4280" name="Oval 7"/>
          <p:cNvSpPr>
            <a:spLocks/>
          </p:cNvSpPr>
          <p:nvPr/>
        </p:nvSpPr>
        <p:spPr bwMode="auto">
          <a:xfrm>
            <a:off x="2282825" y="3498850"/>
            <a:ext cx="207963" cy="1943100"/>
          </a:xfrm>
          <a:prstGeom prst="ellipse">
            <a:avLst/>
          </a:prstGeom>
          <a:solidFill>
            <a:srgbClr val="02FFFF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4281" name="Oval 8"/>
          <p:cNvSpPr>
            <a:spLocks/>
          </p:cNvSpPr>
          <p:nvPr/>
        </p:nvSpPr>
        <p:spPr bwMode="auto">
          <a:xfrm>
            <a:off x="1381125" y="4330700"/>
            <a:ext cx="139700" cy="139700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4282" name="Line 9"/>
          <p:cNvSpPr>
            <a:spLocks noChangeShapeType="1"/>
          </p:cNvSpPr>
          <p:nvPr/>
        </p:nvSpPr>
        <p:spPr bwMode="auto">
          <a:xfrm flipH="1">
            <a:off x="965200" y="3498850"/>
            <a:ext cx="1387475" cy="1387475"/>
          </a:xfrm>
          <a:prstGeom prst="line">
            <a:avLst/>
          </a:prstGeom>
          <a:noFill/>
          <a:ln w="25400">
            <a:solidFill>
              <a:srgbClr val="33CC3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4283" name="Line 10"/>
          <p:cNvSpPr>
            <a:spLocks noChangeShapeType="1"/>
          </p:cNvSpPr>
          <p:nvPr/>
        </p:nvSpPr>
        <p:spPr bwMode="auto">
          <a:xfrm rot="10800000">
            <a:off x="2352675" y="3498850"/>
            <a:ext cx="5340350" cy="0"/>
          </a:xfrm>
          <a:prstGeom prst="line">
            <a:avLst/>
          </a:prstGeom>
          <a:noFill/>
          <a:ln w="25400">
            <a:solidFill>
              <a:srgbClr val="33CC3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4284" name="Line 11"/>
          <p:cNvSpPr>
            <a:spLocks noChangeShapeType="1"/>
          </p:cNvSpPr>
          <p:nvPr/>
        </p:nvSpPr>
        <p:spPr bwMode="auto">
          <a:xfrm>
            <a:off x="965200" y="3081338"/>
            <a:ext cx="1588" cy="2846387"/>
          </a:xfrm>
          <a:prstGeom prst="line">
            <a:avLst/>
          </a:prstGeom>
          <a:noFill/>
          <a:ln w="25400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4285" name="Line 12"/>
          <p:cNvSpPr>
            <a:spLocks noChangeShapeType="1"/>
          </p:cNvSpPr>
          <p:nvPr/>
        </p:nvSpPr>
        <p:spPr bwMode="auto">
          <a:xfrm>
            <a:off x="5127625" y="3081338"/>
            <a:ext cx="1588" cy="2846387"/>
          </a:xfrm>
          <a:prstGeom prst="line">
            <a:avLst/>
          </a:prstGeom>
          <a:noFill/>
          <a:ln w="25400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" name="Line 14"/>
          <p:cNvSpPr>
            <a:spLocks noChangeShapeType="1"/>
          </p:cNvSpPr>
          <p:nvPr/>
        </p:nvSpPr>
        <p:spPr bwMode="auto">
          <a:xfrm flipH="1">
            <a:off x="2514600" y="3016250"/>
            <a:ext cx="2590800" cy="0"/>
          </a:xfrm>
          <a:prstGeom prst="line">
            <a:avLst/>
          </a:prstGeom>
          <a:noFill/>
          <a:ln w="25400">
            <a:solidFill>
              <a:schemeClr val="tx2">
                <a:lumMod val="90000"/>
              </a:schemeClr>
            </a:solidFill>
            <a:round/>
            <a:headEnd type="arrow" w="lg" len="lg"/>
            <a:tailEnd type="arrow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" name="Rectangle 15"/>
          <p:cNvSpPr>
            <a:spLocks/>
          </p:cNvSpPr>
          <p:nvPr/>
        </p:nvSpPr>
        <p:spPr bwMode="auto">
          <a:xfrm>
            <a:off x="3387466" y="2406650"/>
            <a:ext cx="414856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40639" bIns="0">
            <a:spAutoFit/>
          </a:bodyPr>
          <a:lstStyle/>
          <a:p>
            <a:pPr marL="39688">
              <a:spcBef>
                <a:spcPts val="2100"/>
              </a:spcBef>
            </a:pPr>
            <a:r>
              <a:rPr lang="en-US" sz="3600" b="1" i="1">
                <a:solidFill>
                  <a:schemeClr val="tx2">
                    <a:lumMod val="90000"/>
                  </a:schemeClr>
                </a:solidFill>
                <a:latin typeface="Times New Roman" pitchFamily="18" charset="0"/>
                <a:cs typeface="Times New Roman" pitchFamily="18" charset="0"/>
                <a:sym typeface="Times New Roman" pitchFamily="18" charset="0"/>
              </a:rPr>
              <a:t>D</a:t>
            </a:r>
          </a:p>
        </p:txBody>
      </p:sp>
      <p:sp>
        <p:nvSpPr>
          <p:cNvPr id="23" name="Line 16"/>
          <p:cNvSpPr>
            <a:spLocks noChangeShapeType="1"/>
          </p:cNvSpPr>
          <p:nvPr/>
        </p:nvSpPr>
        <p:spPr bwMode="auto">
          <a:xfrm flipH="1">
            <a:off x="990600" y="3021013"/>
            <a:ext cx="1477963" cy="1587"/>
          </a:xfrm>
          <a:prstGeom prst="line">
            <a:avLst/>
          </a:prstGeom>
          <a:noFill/>
          <a:ln w="25400">
            <a:solidFill>
              <a:schemeClr val="tx2">
                <a:lumMod val="90000"/>
              </a:schemeClr>
            </a:solidFill>
            <a:round/>
            <a:headEnd type="arrow" w="lg" len="lg"/>
            <a:tailEnd type="arrow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" name="Rectangle 17"/>
          <p:cNvSpPr>
            <a:spLocks/>
          </p:cNvSpPr>
          <p:nvPr/>
        </p:nvSpPr>
        <p:spPr bwMode="auto">
          <a:xfrm>
            <a:off x="1412456" y="2362200"/>
            <a:ext cx="568744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40639" bIns="0">
            <a:spAutoFit/>
          </a:bodyPr>
          <a:lstStyle/>
          <a:p>
            <a:pPr marL="39688">
              <a:spcBef>
                <a:spcPts val="2100"/>
              </a:spcBef>
            </a:pPr>
            <a:r>
              <a:rPr lang="en-US" sz="3600" b="1" i="1" dirty="0">
                <a:solidFill>
                  <a:schemeClr val="tx2">
                    <a:lumMod val="90000"/>
                  </a:schemeClr>
                </a:solidFill>
                <a:latin typeface="Times New Roman" pitchFamily="18" charset="0"/>
                <a:cs typeface="Times New Roman" pitchFamily="18" charset="0"/>
                <a:sym typeface="Times New Roman" pitchFamily="18" charset="0"/>
              </a:rPr>
              <a:t>D’</a:t>
            </a:r>
          </a:p>
        </p:txBody>
      </p:sp>
      <p:sp>
        <p:nvSpPr>
          <p:cNvPr id="25" name="Line 16"/>
          <p:cNvSpPr>
            <a:spLocks noChangeShapeType="1"/>
          </p:cNvSpPr>
          <p:nvPr/>
        </p:nvSpPr>
        <p:spPr bwMode="auto">
          <a:xfrm flipH="1">
            <a:off x="1371600" y="3200400"/>
            <a:ext cx="1066800" cy="1588"/>
          </a:xfrm>
          <a:prstGeom prst="line">
            <a:avLst/>
          </a:prstGeom>
          <a:noFill/>
          <a:ln w="25400">
            <a:solidFill>
              <a:schemeClr val="tx2">
                <a:lumMod val="90000"/>
              </a:schemeClr>
            </a:solidFill>
            <a:round/>
            <a:headEnd type="arrow" w="lg" len="lg"/>
            <a:tailEnd type="arrow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" name="Rectangle 17"/>
          <p:cNvSpPr>
            <a:spLocks/>
          </p:cNvSpPr>
          <p:nvPr/>
        </p:nvSpPr>
        <p:spPr bwMode="auto">
          <a:xfrm>
            <a:off x="1709756" y="3165157"/>
            <a:ext cx="195244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40639" bIns="0">
            <a:spAutoFit/>
          </a:bodyPr>
          <a:lstStyle/>
          <a:p>
            <a:pPr marL="39688">
              <a:spcBef>
                <a:spcPts val="2100"/>
              </a:spcBef>
            </a:pPr>
            <a:r>
              <a:rPr lang="en-US" sz="3200" i="1" dirty="0">
                <a:solidFill>
                  <a:schemeClr val="tx2">
                    <a:lumMod val="90000"/>
                  </a:schemeClr>
                </a:solidFill>
                <a:latin typeface="Times New Roman" pitchFamily="18" charset="0"/>
                <a:cs typeface="Times New Roman" pitchFamily="18" charset="0"/>
                <a:sym typeface="Times New Roman" pitchFamily="18" charset="0"/>
              </a:rPr>
              <a:t>f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52400" y="6019800"/>
            <a:ext cx="17684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 plane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4353344" y="6019800"/>
            <a:ext cx="17168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Focus plane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5739872" y="3499703"/>
            <a:ext cx="149912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99CC"/>
                </a:solidFill>
              </a:rPr>
              <a:t>Circle of</a:t>
            </a:r>
            <a:br>
              <a:rPr lang="en-US" dirty="0">
                <a:solidFill>
                  <a:srgbClr val="FF99CC"/>
                </a:solidFill>
              </a:rPr>
            </a:br>
            <a:r>
              <a:rPr lang="en-US" dirty="0">
                <a:solidFill>
                  <a:srgbClr val="FF99CC"/>
                </a:solidFill>
              </a:rPr>
              <a:t>Confusion</a:t>
            </a:r>
          </a:p>
        </p:txBody>
      </p:sp>
      <p:sp>
        <p:nvSpPr>
          <p:cNvPr id="26" name="Oval 25"/>
          <p:cNvSpPr/>
          <p:nvPr/>
        </p:nvSpPr>
        <p:spPr bwMode="auto">
          <a:xfrm>
            <a:off x="5626100" y="3251200"/>
            <a:ext cx="99219" cy="297656"/>
          </a:xfrm>
          <a:prstGeom prst="ellipse">
            <a:avLst/>
          </a:prstGeom>
          <a:solidFill>
            <a:srgbClr val="FF66CC">
              <a:alpha val="49804"/>
            </a:srgbClr>
          </a:solidFill>
          <a:ln w="25400" cap="flat" cmpd="sng" algn="ctr">
            <a:solidFill>
              <a:schemeClr val="accent1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ZapfHumnst BT" pitchFamily="34" charset="0"/>
            </a:endParaRPr>
          </a:p>
        </p:txBody>
      </p:sp>
      <p:sp>
        <p:nvSpPr>
          <p:cNvPr id="27" name="Line 12"/>
          <p:cNvSpPr>
            <a:spLocks noChangeShapeType="1"/>
          </p:cNvSpPr>
          <p:nvPr/>
        </p:nvSpPr>
        <p:spPr bwMode="auto">
          <a:xfrm>
            <a:off x="5675312" y="3048000"/>
            <a:ext cx="1588" cy="2846387"/>
          </a:xfrm>
          <a:prstGeom prst="line">
            <a:avLst/>
          </a:prstGeom>
          <a:noFill/>
          <a:ln w="25400">
            <a:solidFill>
              <a:srgbClr val="FF660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5637680" y="4884003"/>
            <a:ext cx="106792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6600"/>
                </a:solidFill>
              </a:rPr>
              <a:t>Object</a:t>
            </a:r>
            <a:br>
              <a:rPr lang="en-US" dirty="0">
                <a:solidFill>
                  <a:srgbClr val="FF6600"/>
                </a:solidFill>
              </a:rPr>
            </a:br>
            <a:r>
              <a:rPr lang="en-US" dirty="0">
                <a:solidFill>
                  <a:srgbClr val="FF6600"/>
                </a:solidFill>
              </a:rPr>
              <a:t>Depth</a:t>
            </a:r>
          </a:p>
        </p:txBody>
      </p:sp>
      <p:sp>
        <p:nvSpPr>
          <p:cNvPr id="29" name="标题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903634"/>
          </a:xfrm>
        </p:spPr>
        <p:txBody>
          <a:bodyPr/>
          <a:lstStyle/>
          <a:p>
            <a:r>
              <a:rPr lang="zh-CN" altLang="en-US" dirty="0">
                <a:solidFill>
                  <a:srgbClr val="0070C0"/>
                </a:solidFill>
              </a:rPr>
              <a:t>透镜系统</a:t>
            </a:r>
            <a:r>
              <a:rPr lang="en-US" altLang="zh-CN" dirty="0">
                <a:solidFill>
                  <a:srgbClr val="0070C0"/>
                </a:solidFill>
              </a:rPr>
              <a:t>——</a:t>
            </a:r>
            <a:r>
              <a:rPr lang="zh-CN" altLang="en-US" dirty="0">
                <a:solidFill>
                  <a:srgbClr val="0070C0"/>
                </a:solidFill>
              </a:rPr>
              <a:t>景深</a:t>
            </a:r>
          </a:p>
        </p:txBody>
      </p:sp>
      <p:sp>
        <p:nvSpPr>
          <p:cNvPr id="30" name="Rectangle 3"/>
          <p:cNvSpPr txBox="1">
            <a:spLocks noChangeArrowheads="1"/>
          </p:cNvSpPr>
          <p:nvPr/>
        </p:nvSpPr>
        <p:spPr>
          <a:xfrm>
            <a:off x="457200" y="1412777"/>
            <a:ext cx="8229600" cy="5760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dirty="0"/>
              <a:t>聚焦平面（</a:t>
            </a:r>
            <a:r>
              <a:rPr lang="en-US" altLang="zh-CN" sz="2400" dirty="0"/>
              <a:t>Focus plane</a:t>
            </a:r>
            <a:r>
              <a:rPr lang="zh-CN" altLang="en-US" sz="2400" dirty="0"/>
              <a:t>）与弥散圆（</a:t>
            </a:r>
            <a:r>
              <a:rPr lang="en-US" altLang="zh-CN" sz="2400" dirty="0"/>
              <a:t>circle of confusion</a:t>
            </a:r>
            <a:r>
              <a:rPr lang="zh-CN" altLang="en-US" sz="2400" dirty="0"/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30436367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5" name="Line 2"/>
          <p:cNvSpPr>
            <a:spLocks noChangeShapeType="1"/>
          </p:cNvSpPr>
          <p:nvPr/>
        </p:nvSpPr>
        <p:spPr bwMode="auto">
          <a:xfrm>
            <a:off x="2422525" y="3567113"/>
            <a:ext cx="1588" cy="1804987"/>
          </a:xfrm>
          <a:prstGeom prst="line">
            <a:avLst/>
          </a:prstGeom>
          <a:noFill/>
          <a:ln w="76200">
            <a:solidFill>
              <a:srgbClr val="02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4276" name="Oval 3"/>
          <p:cNvSpPr>
            <a:spLocks/>
          </p:cNvSpPr>
          <p:nvPr/>
        </p:nvSpPr>
        <p:spPr bwMode="auto">
          <a:xfrm>
            <a:off x="5057775" y="4330700"/>
            <a:ext cx="138113" cy="139700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4277" name="Line 4"/>
          <p:cNvSpPr>
            <a:spLocks noChangeShapeType="1"/>
          </p:cNvSpPr>
          <p:nvPr/>
        </p:nvSpPr>
        <p:spPr bwMode="auto">
          <a:xfrm rot="10800000">
            <a:off x="965200" y="4400550"/>
            <a:ext cx="6727825" cy="15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4278" name="Line 5"/>
          <p:cNvSpPr>
            <a:spLocks noChangeShapeType="1"/>
          </p:cNvSpPr>
          <p:nvPr/>
        </p:nvSpPr>
        <p:spPr bwMode="auto">
          <a:xfrm flipH="1">
            <a:off x="965200" y="2873375"/>
            <a:ext cx="6103938" cy="2011363"/>
          </a:xfrm>
          <a:prstGeom prst="line">
            <a:avLst/>
          </a:prstGeom>
          <a:noFill/>
          <a:ln w="25400">
            <a:solidFill>
              <a:srgbClr val="33CC3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4279" name="Oval 6"/>
          <p:cNvSpPr>
            <a:spLocks/>
          </p:cNvSpPr>
          <p:nvPr/>
        </p:nvSpPr>
        <p:spPr bwMode="auto">
          <a:xfrm>
            <a:off x="5057775" y="3429000"/>
            <a:ext cx="138113" cy="138113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4280" name="Oval 7"/>
          <p:cNvSpPr>
            <a:spLocks/>
          </p:cNvSpPr>
          <p:nvPr/>
        </p:nvSpPr>
        <p:spPr bwMode="auto">
          <a:xfrm>
            <a:off x="2282825" y="3498850"/>
            <a:ext cx="207963" cy="1943100"/>
          </a:xfrm>
          <a:prstGeom prst="ellipse">
            <a:avLst/>
          </a:prstGeom>
          <a:solidFill>
            <a:srgbClr val="02FFFF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4281" name="Oval 8"/>
          <p:cNvSpPr>
            <a:spLocks/>
          </p:cNvSpPr>
          <p:nvPr/>
        </p:nvSpPr>
        <p:spPr bwMode="auto">
          <a:xfrm>
            <a:off x="1381125" y="4330700"/>
            <a:ext cx="139700" cy="139700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4282" name="Line 9"/>
          <p:cNvSpPr>
            <a:spLocks noChangeShapeType="1"/>
          </p:cNvSpPr>
          <p:nvPr/>
        </p:nvSpPr>
        <p:spPr bwMode="auto">
          <a:xfrm flipH="1">
            <a:off x="965200" y="3498850"/>
            <a:ext cx="1387475" cy="1387475"/>
          </a:xfrm>
          <a:prstGeom prst="line">
            <a:avLst/>
          </a:prstGeom>
          <a:noFill/>
          <a:ln w="25400">
            <a:solidFill>
              <a:srgbClr val="33CC3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4283" name="Line 10"/>
          <p:cNvSpPr>
            <a:spLocks noChangeShapeType="1"/>
          </p:cNvSpPr>
          <p:nvPr/>
        </p:nvSpPr>
        <p:spPr bwMode="auto">
          <a:xfrm rot="10800000">
            <a:off x="2352675" y="3498850"/>
            <a:ext cx="5340350" cy="0"/>
          </a:xfrm>
          <a:prstGeom prst="line">
            <a:avLst/>
          </a:prstGeom>
          <a:noFill/>
          <a:ln w="25400">
            <a:solidFill>
              <a:srgbClr val="33CC3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4284" name="Line 11"/>
          <p:cNvSpPr>
            <a:spLocks noChangeShapeType="1"/>
          </p:cNvSpPr>
          <p:nvPr/>
        </p:nvSpPr>
        <p:spPr bwMode="auto">
          <a:xfrm>
            <a:off x="965200" y="3081338"/>
            <a:ext cx="1588" cy="2846387"/>
          </a:xfrm>
          <a:prstGeom prst="line">
            <a:avLst/>
          </a:prstGeom>
          <a:noFill/>
          <a:ln w="25400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4285" name="Line 12"/>
          <p:cNvSpPr>
            <a:spLocks noChangeShapeType="1"/>
          </p:cNvSpPr>
          <p:nvPr/>
        </p:nvSpPr>
        <p:spPr bwMode="auto">
          <a:xfrm>
            <a:off x="5127625" y="3081338"/>
            <a:ext cx="1588" cy="2846387"/>
          </a:xfrm>
          <a:prstGeom prst="line">
            <a:avLst/>
          </a:prstGeom>
          <a:noFill/>
          <a:ln w="25400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" name="Line 14"/>
          <p:cNvSpPr>
            <a:spLocks noChangeShapeType="1"/>
          </p:cNvSpPr>
          <p:nvPr/>
        </p:nvSpPr>
        <p:spPr bwMode="auto">
          <a:xfrm flipH="1">
            <a:off x="2514600" y="3016250"/>
            <a:ext cx="2590800" cy="0"/>
          </a:xfrm>
          <a:prstGeom prst="line">
            <a:avLst/>
          </a:prstGeom>
          <a:noFill/>
          <a:ln w="25400">
            <a:solidFill>
              <a:schemeClr val="tx2">
                <a:lumMod val="90000"/>
              </a:schemeClr>
            </a:solidFill>
            <a:round/>
            <a:headEnd type="arrow" w="lg" len="lg"/>
            <a:tailEnd type="arrow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" name="Rectangle 15"/>
          <p:cNvSpPr>
            <a:spLocks/>
          </p:cNvSpPr>
          <p:nvPr/>
        </p:nvSpPr>
        <p:spPr bwMode="auto">
          <a:xfrm>
            <a:off x="3387466" y="2406650"/>
            <a:ext cx="414856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40639" bIns="0">
            <a:spAutoFit/>
          </a:bodyPr>
          <a:lstStyle/>
          <a:p>
            <a:pPr marL="39688">
              <a:spcBef>
                <a:spcPts val="2100"/>
              </a:spcBef>
            </a:pPr>
            <a:r>
              <a:rPr lang="en-US" sz="3600" b="1" i="1">
                <a:solidFill>
                  <a:schemeClr val="tx2">
                    <a:lumMod val="90000"/>
                  </a:schemeClr>
                </a:solidFill>
                <a:latin typeface="Times New Roman" pitchFamily="18" charset="0"/>
                <a:cs typeface="Times New Roman" pitchFamily="18" charset="0"/>
                <a:sym typeface="Times New Roman" pitchFamily="18" charset="0"/>
              </a:rPr>
              <a:t>D</a:t>
            </a:r>
          </a:p>
        </p:txBody>
      </p:sp>
      <p:sp>
        <p:nvSpPr>
          <p:cNvPr id="23" name="Line 16"/>
          <p:cNvSpPr>
            <a:spLocks noChangeShapeType="1"/>
          </p:cNvSpPr>
          <p:nvPr/>
        </p:nvSpPr>
        <p:spPr bwMode="auto">
          <a:xfrm flipH="1">
            <a:off x="990600" y="3021013"/>
            <a:ext cx="1477963" cy="1587"/>
          </a:xfrm>
          <a:prstGeom prst="line">
            <a:avLst/>
          </a:prstGeom>
          <a:noFill/>
          <a:ln w="25400">
            <a:solidFill>
              <a:schemeClr val="tx2">
                <a:lumMod val="90000"/>
              </a:schemeClr>
            </a:solidFill>
            <a:round/>
            <a:headEnd type="arrow" w="lg" len="lg"/>
            <a:tailEnd type="arrow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" name="Rectangle 17"/>
          <p:cNvSpPr>
            <a:spLocks/>
          </p:cNvSpPr>
          <p:nvPr/>
        </p:nvSpPr>
        <p:spPr bwMode="auto">
          <a:xfrm>
            <a:off x="1412456" y="2362200"/>
            <a:ext cx="568744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40639" bIns="0">
            <a:spAutoFit/>
          </a:bodyPr>
          <a:lstStyle/>
          <a:p>
            <a:pPr marL="39688">
              <a:spcBef>
                <a:spcPts val="2100"/>
              </a:spcBef>
            </a:pPr>
            <a:r>
              <a:rPr lang="en-US" sz="3600" b="1" i="1" dirty="0">
                <a:solidFill>
                  <a:schemeClr val="tx2">
                    <a:lumMod val="90000"/>
                  </a:schemeClr>
                </a:solidFill>
                <a:latin typeface="Times New Roman" pitchFamily="18" charset="0"/>
                <a:cs typeface="Times New Roman" pitchFamily="18" charset="0"/>
                <a:sym typeface="Times New Roman" pitchFamily="18" charset="0"/>
              </a:rPr>
              <a:t>D’</a:t>
            </a:r>
          </a:p>
        </p:txBody>
      </p:sp>
      <p:sp>
        <p:nvSpPr>
          <p:cNvPr id="25" name="Line 16"/>
          <p:cNvSpPr>
            <a:spLocks noChangeShapeType="1"/>
          </p:cNvSpPr>
          <p:nvPr/>
        </p:nvSpPr>
        <p:spPr bwMode="auto">
          <a:xfrm flipH="1">
            <a:off x="1371600" y="3200400"/>
            <a:ext cx="1066800" cy="1588"/>
          </a:xfrm>
          <a:prstGeom prst="line">
            <a:avLst/>
          </a:prstGeom>
          <a:noFill/>
          <a:ln w="25400">
            <a:solidFill>
              <a:schemeClr val="tx2">
                <a:lumMod val="90000"/>
              </a:schemeClr>
            </a:solidFill>
            <a:round/>
            <a:headEnd type="arrow" w="lg" len="lg"/>
            <a:tailEnd type="arrow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" name="Rectangle 17"/>
          <p:cNvSpPr>
            <a:spLocks/>
          </p:cNvSpPr>
          <p:nvPr/>
        </p:nvSpPr>
        <p:spPr bwMode="auto">
          <a:xfrm>
            <a:off x="1709756" y="3165157"/>
            <a:ext cx="195244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40639" bIns="0">
            <a:spAutoFit/>
          </a:bodyPr>
          <a:lstStyle/>
          <a:p>
            <a:pPr marL="39688">
              <a:spcBef>
                <a:spcPts val="2100"/>
              </a:spcBef>
            </a:pPr>
            <a:r>
              <a:rPr lang="en-US" sz="3200" i="1" dirty="0">
                <a:solidFill>
                  <a:schemeClr val="tx2">
                    <a:lumMod val="90000"/>
                  </a:schemeClr>
                </a:solidFill>
                <a:latin typeface="Times New Roman" pitchFamily="18" charset="0"/>
                <a:cs typeface="Times New Roman" pitchFamily="18" charset="0"/>
                <a:sym typeface="Times New Roman" pitchFamily="18" charset="0"/>
              </a:rPr>
              <a:t>f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52400" y="6019800"/>
            <a:ext cx="17684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 plane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4353344" y="6019800"/>
            <a:ext cx="17168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Focus plane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2895600" y="3048000"/>
            <a:ext cx="149912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99CC"/>
                </a:solidFill>
              </a:rPr>
              <a:t>Circle of</a:t>
            </a:r>
            <a:br>
              <a:rPr lang="en-US" dirty="0">
                <a:solidFill>
                  <a:srgbClr val="FF99CC"/>
                </a:solidFill>
              </a:rPr>
            </a:br>
            <a:r>
              <a:rPr lang="en-US" dirty="0">
                <a:solidFill>
                  <a:srgbClr val="FF99CC"/>
                </a:solidFill>
              </a:rPr>
              <a:t>Confusion</a:t>
            </a:r>
          </a:p>
        </p:txBody>
      </p:sp>
      <p:sp>
        <p:nvSpPr>
          <p:cNvPr id="26" name="Oval 25"/>
          <p:cNvSpPr/>
          <p:nvPr/>
        </p:nvSpPr>
        <p:spPr bwMode="auto">
          <a:xfrm>
            <a:off x="4432300" y="3474244"/>
            <a:ext cx="99219" cy="297656"/>
          </a:xfrm>
          <a:prstGeom prst="ellipse">
            <a:avLst/>
          </a:prstGeom>
          <a:solidFill>
            <a:srgbClr val="FF66CC">
              <a:alpha val="49804"/>
            </a:srgbClr>
          </a:solidFill>
          <a:ln w="25400" cap="flat" cmpd="sng" algn="ctr">
            <a:solidFill>
              <a:schemeClr val="accent1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ZapfHumnst BT" pitchFamily="34" charset="0"/>
            </a:endParaRPr>
          </a:p>
        </p:txBody>
      </p:sp>
      <p:sp>
        <p:nvSpPr>
          <p:cNvPr id="27" name="Line 12"/>
          <p:cNvSpPr>
            <a:spLocks noChangeShapeType="1"/>
          </p:cNvSpPr>
          <p:nvPr/>
        </p:nvSpPr>
        <p:spPr bwMode="auto">
          <a:xfrm>
            <a:off x="4494212" y="3048000"/>
            <a:ext cx="1588" cy="2846387"/>
          </a:xfrm>
          <a:prstGeom prst="line">
            <a:avLst/>
          </a:prstGeom>
          <a:noFill/>
          <a:ln w="25400">
            <a:solidFill>
              <a:srgbClr val="FF660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3427880" y="4880828"/>
            <a:ext cx="106792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6600"/>
                </a:solidFill>
              </a:rPr>
              <a:t>Object</a:t>
            </a:r>
            <a:br>
              <a:rPr lang="en-US" dirty="0">
                <a:solidFill>
                  <a:srgbClr val="FF6600"/>
                </a:solidFill>
              </a:rPr>
            </a:br>
            <a:r>
              <a:rPr lang="en-US" dirty="0">
                <a:solidFill>
                  <a:srgbClr val="FF6600"/>
                </a:solidFill>
              </a:rPr>
              <a:t>Depth</a:t>
            </a:r>
          </a:p>
        </p:txBody>
      </p:sp>
      <p:sp>
        <p:nvSpPr>
          <p:cNvPr id="29" name="标题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903634"/>
          </a:xfrm>
        </p:spPr>
        <p:txBody>
          <a:bodyPr/>
          <a:lstStyle/>
          <a:p>
            <a:r>
              <a:rPr lang="zh-CN" altLang="en-US" dirty="0">
                <a:solidFill>
                  <a:srgbClr val="0070C0"/>
                </a:solidFill>
              </a:rPr>
              <a:t>透镜系统</a:t>
            </a:r>
            <a:r>
              <a:rPr lang="en-US" altLang="zh-CN" dirty="0">
                <a:solidFill>
                  <a:srgbClr val="0070C0"/>
                </a:solidFill>
              </a:rPr>
              <a:t>——</a:t>
            </a:r>
            <a:r>
              <a:rPr lang="zh-CN" altLang="en-US" dirty="0">
                <a:solidFill>
                  <a:srgbClr val="0070C0"/>
                </a:solidFill>
              </a:rPr>
              <a:t>景深</a:t>
            </a:r>
          </a:p>
        </p:txBody>
      </p:sp>
      <p:sp>
        <p:nvSpPr>
          <p:cNvPr id="30" name="Rectangle 3"/>
          <p:cNvSpPr txBox="1">
            <a:spLocks noChangeArrowheads="1"/>
          </p:cNvSpPr>
          <p:nvPr/>
        </p:nvSpPr>
        <p:spPr>
          <a:xfrm>
            <a:off x="457200" y="1412777"/>
            <a:ext cx="8229600" cy="5760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dirty="0"/>
              <a:t>聚焦平面（</a:t>
            </a:r>
            <a:r>
              <a:rPr lang="en-US" altLang="zh-CN" sz="2400" dirty="0"/>
              <a:t>Focus plane</a:t>
            </a:r>
            <a:r>
              <a:rPr lang="zh-CN" altLang="en-US" sz="2400" dirty="0"/>
              <a:t>）与弥散圆（</a:t>
            </a:r>
            <a:r>
              <a:rPr lang="en-US" altLang="zh-CN" sz="2400" dirty="0"/>
              <a:t>circle of confusion</a:t>
            </a:r>
            <a:r>
              <a:rPr lang="zh-CN" altLang="en-US" sz="2400" dirty="0"/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134774640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903634"/>
          </a:xfrm>
        </p:spPr>
        <p:txBody>
          <a:bodyPr/>
          <a:lstStyle/>
          <a:p>
            <a:r>
              <a:rPr lang="zh-CN" altLang="en-US" dirty="0">
                <a:solidFill>
                  <a:srgbClr val="0070C0"/>
                </a:solidFill>
              </a:rPr>
              <a:t>透镜系统</a:t>
            </a:r>
            <a:r>
              <a:rPr lang="en-US" altLang="zh-CN" dirty="0">
                <a:solidFill>
                  <a:srgbClr val="0070C0"/>
                </a:solidFill>
              </a:rPr>
              <a:t>——</a:t>
            </a:r>
            <a:r>
              <a:rPr lang="zh-CN" altLang="en-US" dirty="0">
                <a:solidFill>
                  <a:srgbClr val="0070C0"/>
                </a:solidFill>
              </a:rPr>
              <a:t>景深</a:t>
            </a: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457200" y="1412777"/>
            <a:ext cx="8229600" cy="5760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dirty="0"/>
              <a:t>聚焦平面（</a:t>
            </a:r>
            <a:r>
              <a:rPr lang="en-US" altLang="zh-CN" sz="2400" dirty="0"/>
              <a:t>Focus plane</a:t>
            </a:r>
            <a:r>
              <a:rPr lang="zh-CN" altLang="en-US" sz="2400" dirty="0"/>
              <a:t>）与弥散圆（</a:t>
            </a:r>
            <a:r>
              <a:rPr lang="en-US" altLang="zh-CN" sz="2400" dirty="0"/>
              <a:t>circle of confusion</a:t>
            </a:r>
            <a:r>
              <a:rPr lang="zh-CN" altLang="en-US" sz="2400" dirty="0"/>
              <a:t>）</a:t>
            </a:r>
            <a:endParaRPr lang="en-US" altLang="zh-CN" sz="2400" dirty="0"/>
          </a:p>
        </p:txBody>
      </p:sp>
      <p:pic>
        <p:nvPicPr>
          <p:cNvPr id="27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81200" y="2034916"/>
            <a:ext cx="5029200" cy="430212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8274151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903634"/>
          </a:xfrm>
        </p:spPr>
        <p:txBody>
          <a:bodyPr/>
          <a:lstStyle/>
          <a:p>
            <a:r>
              <a:rPr lang="zh-CN" altLang="en-US" dirty="0">
                <a:solidFill>
                  <a:srgbClr val="0070C0"/>
                </a:solidFill>
              </a:rPr>
              <a:t>透镜系统</a:t>
            </a:r>
            <a:r>
              <a:rPr lang="en-US" altLang="zh-CN" dirty="0">
                <a:solidFill>
                  <a:srgbClr val="0070C0"/>
                </a:solidFill>
              </a:rPr>
              <a:t>——</a:t>
            </a:r>
            <a:r>
              <a:rPr lang="zh-CN" altLang="en-US" dirty="0">
                <a:solidFill>
                  <a:srgbClr val="0070C0"/>
                </a:solidFill>
              </a:rPr>
              <a:t>景深</a:t>
            </a: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457200" y="1412777"/>
            <a:ext cx="8229600" cy="5760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dirty="0"/>
              <a:t>光圈与景深</a:t>
            </a:r>
            <a:endParaRPr lang="en-US" altLang="zh-CN" sz="2400" dirty="0"/>
          </a:p>
        </p:txBody>
      </p:sp>
      <p:pic>
        <p:nvPicPr>
          <p:cNvPr id="6" name="Picture 2" descr="http://whiteonricecouple.com/recipe/images/aperture2.jpg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225884"/>
            <a:ext cx="7315200" cy="2438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665784" y="4664285"/>
            <a:ext cx="7777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f/1.4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164605" y="4664284"/>
            <a:ext cx="7777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f/5.6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645486" y="4664284"/>
            <a:ext cx="6928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f/16</a:t>
            </a:r>
          </a:p>
        </p:txBody>
      </p:sp>
    </p:spTree>
    <p:extLst>
      <p:ext uri="{BB962C8B-B14F-4D97-AF65-F5344CB8AC3E}">
        <p14:creationId xmlns:p14="http://schemas.microsoft.com/office/powerpoint/2010/main" val="109204532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903634"/>
          </a:xfrm>
        </p:spPr>
        <p:txBody>
          <a:bodyPr/>
          <a:lstStyle/>
          <a:p>
            <a:r>
              <a:rPr lang="zh-CN" altLang="en-US" dirty="0">
                <a:solidFill>
                  <a:srgbClr val="0070C0"/>
                </a:solidFill>
              </a:rPr>
              <a:t>透镜系统</a:t>
            </a:r>
            <a:r>
              <a:rPr lang="en-US" altLang="zh-CN" dirty="0">
                <a:solidFill>
                  <a:srgbClr val="0070C0"/>
                </a:solidFill>
              </a:rPr>
              <a:t>——</a:t>
            </a:r>
            <a:r>
              <a:rPr lang="zh-CN" altLang="en-US" dirty="0">
                <a:solidFill>
                  <a:srgbClr val="0070C0"/>
                </a:solidFill>
              </a:rPr>
              <a:t>景深</a:t>
            </a: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457200" y="1412777"/>
            <a:ext cx="8229600" cy="5760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dirty="0"/>
              <a:t>光圈与景深</a:t>
            </a:r>
            <a:endParaRPr lang="en-US" altLang="zh-CN" sz="2400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36" t="27945" r="43863" b="20928"/>
          <a:stretch/>
        </p:blipFill>
        <p:spPr bwMode="auto">
          <a:xfrm>
            <a:off x="1259632" y="2121713"/>
            <a:ext cx="6883118" cy="37444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1577251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903634"/>
          </a:xfrm>
        </p:spPr>
        <p:txBody>
          <a:bodyPr/>
          <a:lstStyle/>
          <a:p>
            <a:r>
              <a:rPr lang="zh-CN" altLang="en-US" dirty="0">
                <a:solidFill>
                  <a:srgbClr val="0070C0"/>
                </a:solidFill>
              </a:rPr>
              <a:t>单反相机透镜系统</a:t>
            </a:r>
          </a:p>
        </p:txBody>
      </p:sp>
      <p:pic>
        <p:nvPicPr>
          <p:cNvPr id="6" name="Picture 1"/>
          <p:cNvPicPr>
            <a:picLocks noChangeAspect="1"/>
          </p:cNvPicPr>
          <p:nvPr/>
        </p:nvPicPr>
        <p:blipFill rotWithShape="1">
          <a:blip r:embed="rId2"/>
          <a:srcRect b="8952"/>
          <a:stretch/>
        </p:blipFill>
        <p:spPr>
          <a:xfrm>
            <a:off x="4867" y="1124744"/>
            <a:ext cx="9144000" cy="555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3597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148591"/>
            <a:ext cx="7886700" cy="868680"/>
          </a:xfrm>
        </p:spPr>
        <p:txBody>
          <a:bodyPr/>
          <a:lstStyle/>
          <a:p>
            <a:r>
              <a:rPr lang="en-US" altLang="zh-CN" dirty="0"/>
              <a:t>                </a:t>
            </a:r>
            <a:endParaRPr lang="zh-CN" altLang="en-US" dirty="0"/>
          </a:p>
        </p:txBody>
      </p:sp>
      <p:sp>
        <p:nvSpPr>
          <p:cNvPr id="9" name="标题 1"/>
          <p:cNvSpPr txBox="1">
            <a:spLocks/>
          </p:cNvSpPr>
          <p:nvPr/>
        </p:nvSpPr>
        <p:spPr>
          <a:xfrm>
            <a:off x="381000" y="95227"/>
            <a:ext cx="8229600" cy="10588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zh-CN" altLang="en-US" sz="4000" b="1" dirty="0">
                <a:solidFill>
                  <a:sysClr val="windowText" lastClr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几何视觉的核心问题</a:t>
            </a:r>
          </a:p>
        </p:txBody>
      </p:sp>
      <p:pic>
        <p:nvPicPr>
          <p:cNvPr id="6" name="Picture 4" descr="https://timgsa.baidu.com/timg?image&amp;quality=80&amp;size=b9999_10000&amp;sec=1499062302&amp;di=33ec7c5ba2f7c5314239c8b7c9748beb&amp;imgtype=jpg&amp;er=1&amp;src=http%3A%2F%2Fwww.smarthey.com%2Fueditor%2Fphp%2Fupload%2Fimage%2F20160201%2F1454296506318556.png">
            <a:extLst>
              <a:ext uri="{FF2B5EF4-FFF2-40B4-BE49-F238E27FC236}">
                <a16:creationId xmlns:a16="http://schemas.microsoft.com/office/drawing/2014/main" id="{02110C8A-A887-4C31-86AB-5C4CA5011D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50" r="16074"/>
          <a:stretch/>
        </p:blipFill>
        <p:spPr bwMode="auto">
          <a:xfrm>
            <a:off x="408653" y="1503285"/>
            <a:ext cx="3004814" cy="2127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5">
            <a:extLst>
              <a:ext uri="{FF2B5EF4-FFF2-40B4-BE49-F238E27FC236}">
                <a16:creationId xmlns:a16="http://schemas.microsoft.com/office/drawing/2014/main" id="{6D6B0D38-9573-4851-A9AE-C2BA93C3A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1224" y="1503285"/>
            <a:ext cx="2151821" cy="21274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E25FB057-B72E-45E0-B753-F5FCB60AC778}"/>
              </a:ext>
            </a:extLst>
          </p:cNvPr>
          <p:cNvSpPr txBox="1">
            <a:spLocks/>
          </p:cNvSpPr>
          <p:nvPr/>
        </p:nvSpPr>
        <p:spPr>
          <a:xfrm>
            <a:off x="1000837" y="3774999"/>
            <a:ext cx="1820446" cy="4320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itchFamily="18" charset="0"/>
              </a:rPr>
              <a:t>无人车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itchFamily="18" charset="0"/>
            </a:endParaRPr>
          </a:p>
        </p:txBody>
      </p:sp>
      <p:sp>
        <p:nvSpPr>
          <p:cNvPr id="12" name="内容占位符 2">
            <a:extLst>
              <a:ext uri="{FF2B5EF4-FFF2-40B4-BE49-F238E27FC236}">
                <a16:creationId xmlns:a16="http://schemas.microsoft.com/office/drawing/2014/main" id="{396257D7-7CE0-4F0A-B141-E398F235C2C3}"/>
              </a:ext>
            </a:extLst>
          </p:cNvPr>
          <p:cNvSpPr txBox="1">
            <a:spLocks/>
          </p:cNvSpPr>
          <p:nvPr/>
        </p:nvSpPr>
        <p:spPr>
          <a:xfrm>
            <a:off x="3896911" y="3774999"/>
            <a:ext cx="1820446" cy="4320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itchFamily="18" charset="0"/>
              </a:rPr>
              <a:t>服务机器人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itchFamily="18" charset="0"/>
            </a:endParaRPr>
          </a:p>
        </p:txBody>
      </p:sp>
      <p:sp>
        <p:nvSpPr>
          <p:cNvPr id="13" name="内容占位符 2">
            <a:extLst>
              <a:ext uri="{FF2B5EF4-FFF2-40B4-BE49-F238E27FC236}">
                <a16:creationId xmlns:a16="http://schemas.microsoft.com/office/drawing/2014/main" id="{E01CF7DA-B1FC-40DA-8D0C-69EC6D2DBC2C}"/>
              </a:ext>
            </a:extLst>
          </p:cNvPr>
          <p:cNvSpPr txBox="1">
            <a:spLocks/>
          </p:cNvSpPr>
          <p:nvPr/>
        </p:nvSpPr>
        <p:spPr bwMode="auto">
          <a:xfrm>
            <a:off x="455417" y="4509120"/>
            <a:ext cx="8080766" cy="18954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727CA3"/>
              </a:buClr>
              <a:buSzPct val="76000"/>
              <a:buFont typeface="Wingdings" panose="05000000000000000000" pitchFamily="2" charset="2"/>
              <a:buChar char="l"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Arial Unicode MS" pitchFamily="34" charset="-122"/>
              </a:rPr>
              <a:t>在与三维环境的交互过程中，除了对二维图像的理解，还需要对三维环境的感知；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Arial Unicode MS" pitchFamily="34" charset="-122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727CA3"/>
              </a:buClr>
              <a:buSzPct val="76000"/>
              <a:tabLst/>
              <a:defRPr/>
            </a:pP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Arial Unicode MS" pitchFamily="34" charset="-122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727CA3"/>
              </a:buClr>
              <a:buSzPct val="76000"/>
              <a:buFont typeface="Wingdings" panose="05000000000000000000" pitchFamily="2" charset="2"/>
              <a:buChar char="l"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Arial Unicode MS" pitchFamily="34" charset="-122"/>
              </a:rPr>
              <a:t>场景的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Arial Unicode MS" pitchFamily="34" charset="-122"/>
              </a:rPr>
              <a:t>三维结构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Arial Unicode MS" pitchFamily="34" charset="-122"/>
              </a:rPr>
              <a:t>和相机的六自由度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Arial Unicode MS" pitchFamily="34" charset="-122"/>
              </a:rPr>
              <a:t>空间位姿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Arial Unicode MS" pitchFamily="34" charset="-122"/>
              </a:rPr>
              <a:t>是智能机器人感知、决策、动作的基础信息。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Arial Unicode MS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CF8A976-2E05-467A-A22A-13AE57B62B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0801" y="1503285"/>
            <a:ext cx="2409799" cy="2127479"/>
          </a:xfrm>
          <a:prstGeom prst="rect">
            <a:avLst/>
          </a:prstGeom>
        </p:spPr>
      </p:pic>
      <p:sp>
        <p:nvSpPr>
          <p:cNvPr id="14" name="内容占位符 2">
            <a:extLst>
              <a:ext uri="{FF2B5EF4-FFF2-40B4-BE49-F238E27FC236}">
                <a16:creationId xmlns:a16="http://schemas.microsoft.com/office/drawing/2014/main" id="{2D32C429-3355-400A-8FF4-7C407AE99307}"/>
              </a:ext>
            </a:extLst>
          </p:cNvPr>
          <p:cNvSpPr txBox="1">
            <a:spLocks/>
          </p:cNvSpPr>
          <p:nvPr/>
        </p:nvSpPr>
        <p:spPr>
          <a:xfrm>
            <a:off x="6495477" y="3774999"/>
            <a:ext cx="1820446" cy="4320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itchFamily="18" charset="0"/>
              </a:rPr>
              <a:t>AR</a:t>
            </a:r>
          </a:p>
        </p:txBody>
      </p:sp>
    </p:spTree>
    <p:extLst>
      <p:ext uri="{BB962C8B-B14F-4D97-AF65-F5344CB8AC3E}">
        <p14:creationId xmlns:p14="http://schemas.microsoft.com/office/powerpoint/2010/main" val="209351287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93" y="3833403"/>
            <a:ext cx="3962400" cy="264870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b="2542"/>
          <a:stretch/>
        </p:blipFill>
        <p:spPr>
          <a:xfrm>
            <a:off x="4577852" y="3936330"/>
            <a:ext cx="4176873" cy="292167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" y="1421730"/>
            <a:ext cx="3877949" cy="213261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2970" y="1116930"/>
            <a:ext cx="4355423" cy="2690115"/>
          </a:xfrm>
          <a:prstGeom prst="rect">
            <a:avLst/>
          </a:prstGeom>
        </p:spPr>
      </p:pic>
      <p:sp>
        <p:nvSpPr>
          <p:cNvPr id="9" name="标题 1"/>
          <p:cNvSpPr txBox="1">
            <a:spLocks/>
          </p:cNvSpPr>
          <p:nvPr/>
        </p:nvSpPr>
        <p:spPr>
          <a:xfrm>
            <a:off x="628650" y="365127"/>
            <a:ext cx="7886700" cy="903634"/>
          </a:xfrm>
          <a:prstGeom prst="rect">
            <a:avLst/>
          </a:prstGeom>
        </p:spPr>
        <p:txBody>
          <a:bodyPr anchor="ctr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>
                <a:solidFill>
                  <a:srgbClr val="0070C0"/>
                </a:solidFill>
              </a:rPr>
              <a:t>单反相机透镜系统</a:t>
            </a:r>
          </a:p>
        </p:txBody>
      </p:sp>
    </p:spTree>
    <p:extLst>
      <p:ext uri="{BB962C8B-B14F-4D97-AF65-F5344CB8AC3E}">
        <p14:creationId xmlns:p14="http://schemas.microsoft.com/office/powerpoint/2010/main" val="114943967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903634"/>
          </a:xfrm>
        </p:spPr>
        <p:txBody>
          <a:bodyPr/>
          <a:lstStyle/>
          <a:p>
            <a:r>
              <a:rPr lang="zh-CN" altLang="en-US" dirty="0">
                <a:solidFill>
                  <a:srgbClr val="0070C0"/>
                </a:solidFill>
              </a:rPr>
              <a:t>欧式空间与射影空间</a:t>
            </a:r>
          </a:p>
        </p:txBody>
      </p:sp>
      <p:cxnSp>
        <p:nvCxnSpPr>
          <p:cNvPr id="6" name="Straight Connector 127"/>
          <p:cNvCxnSpPr/>
          <p:nvPr/>
        </p:nvCxnSpPr>
        <p:spPr>
          <a:xfrm flipV="1">
            <a:off x="1069798" y="1541160"/>
            <a:ext cx="5758017" cy="97155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" name="Group 100"/>
          <p:cNvGrpSpPr/>
          <p:nvPr/>
        </p:nvGrpSpPr>
        <p:grpSpPr>
          <a:xfrm>
            <a:off x="2004111" y="3890467"/>
            <a:ext cx="5207185" cy="2778893"/>
            <a:chOff x="1286106" y="3358032"/>
            <a:chExt cx="6697777" cy="2778893"/>
          </a:xfrm>
        </p:grpSpPr>
        <p:grpSp>
          <p:nvGrpSpPr>
            <p:cNvPr id="9" name="Group 98"/>
            <p:cNvGrpSpPr/>
            <p:nvPr/>
          </p:nvGrpSpPr>
          <p:grpSpPr>
            <a:xfrm>
              <a:off x="6028781" y="4224447"/>
              <a:ext cx="1955102" cy="1912478"/>
              <a:chOff x="6028781" y="4224447"/>
              <a:chExt cx="1955102" cy="1912478"/>
            </a:xfrm>
          </p:grpSpPr>
          <p:cxnSp>
            <p:nvCxnSpPr>
              <p:cNvPr id="34" name="Straight Connector 12"/>
              <p:cNvCxnSpPr/>
              <p:nvPr/>
            </p:nvCxnSpPr>
            <p:spPr>
              <a:xfrm>
                <a:off x="6028781" y="5155129"/>
                <a:ext cx="0" cy="981796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14"/>
              <p:cNvCxnSpPr/>
              <p:nvPr/>
            </p:nvCxnSpPr>
            <p:spPr>
              <a:xfrm>
                <a:off x="7004504" y="5155129"/>
                <a:ext cx="0" cy="981796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15"/>
              <p:cNvCxnSpPr/>
              <p:nvPr/>
            </p:nvCxnSpPr>
            <p:spPr>
              <a:xfrm>
                <a:off x="7983883" y="4650680"/>
                <a:ext cx="0" cy="929896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48"/>
              <p:cNvCxnSpPr/>
              <p:nvPr/>
            </p:nvCxnSpPr>
            <p:spPr>
              <a:xfrm flipV="1">
                <a:off x="6521923" y="4224447"/>
                <a:ext cx="968704" cy="43715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50"/>
              <p:cNvCxnSpPr/>
              <p:nvPr/>
            </p:nvCxnSpPr>
            <p:spPr>
              <a:xfrm flipV="1">
                <a:off x="7004504" y="4650680"/>
                <a:ext cx="979379" cy="504449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53"/>
              <p:cNvCxnSpPr/>
              <p:nvPr/>
            </p:nvCxnSpPr>
            <p:spPr>
              <a:xfrm flipV="1">
                <a:off x="7004504" y="5580576"/>
                <a:ext cx="979379" cy="556349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56"/>
              <p:cNvCxnSpPr/>
              <p:nvPr/>
            </p:nvCxnSpPr>
            <p:spPr>
              <a:xfrm>
                <a:off x="6028781" y="5155129"/>
                <a:ext cx="975723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59"/>
              <p:cNvCxnSpPr/>
              <p:nvPr/>
            </p:nvCxnSpPr>
            <p:spPr>
              <a:xfrm>
                <a:off x="6028781" y="6126163"/>
                <a:ext cx="975723" cy="1076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62"/>
              <p:cNvCxnSpPr/>
              <p:nvPr/>
            </p:nvCxnSpPr>
            <p:spPr>
              <a:xfrm flipV="1">
                <a:off x="6028781" y="4661599"/>
                <a:ext cx="493142" cy="49353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65"/>
              <p:cNvCxnSpPr/>
              <p:nvPr/>
            </p:nvCxnSpPr>
            <p:spPr>
              <a:xfrm>
                <a:off x="7490627" y="4224447"/>
                <a:ext cx="493256" cy="426234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68"/>
              <p:cNvCxnSpPr/>
              <p:nvPr/>
            </p:nvCxnSpPr>
            <p:spPr>
              <a:xfrm>
                <a:off x="6521923" y="4661599"/>
                <a:ext cx="482581" cy="49353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" name="Group 99"/>
            <p:cNvGrpSpPr/>
            <p:nvPr/>
          </p:nvGrpSpPr>
          <p:grpSpPr>
            <a:xfrm>
              <a:off x="3684507" y="3530164"/>
              <a:ext cx="1971246" cy="1759813"/>
              <a:chOff x="3684507" y="3530164"/>
              <a:chExt cx="1971246" cy="1759813"/>
            </a:xfrm>
          </p:grpSpPr>
          <p:cxnSp>
            <p:nvCxnSpPr>
              <p:cNvPr id="19" name="Straight Connector 8"/>
              <p:cNvCxnSpPr/>
              <p:nvPr/>
            </p:nvCxnSpPr>
            <p:spPr>
              <a:xfrm>
                <a:off x="3684507" y="3657600"/>
                <a:ext cx="0" cy="1632377"/>
              </a:xfrm>
              <a:prstGeom prst="line">
                <a:avLst/>
              </a:prstGeom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0"/>
              <p:cNvCxnSpPr/>
              <p:nvPr/>
            </p:nvCxnSpPr>
            <p:spPr>
              <a:xfrm>
                <a:off x="5655752" y="3530164"/>
                <a:ext cx="0" cy="1253955"/>
              </a:xfrm>
              <a:prstGeom prst="line">
                <a:avLst/>
              </a:prstGeom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17"/>
              <p:cNvCxnSpPr/>
              <p:nvPr/>
            </p:nvCxnSpPr>
            <p:spPr>
              <a:xfrm>
                <a:off x="3996415" y="4393779"/>
                <a:ext cx="1" cy="53564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2"/>
              <p:cNvCxnSpPr/>
              <p:nvPr/>
            </p:nvCxnSpPr>
            <p:spPr>
              <a:xfrm>
                <a:off x="4514736" y="4382860"/>
                <a:ext cx="1" cy="53564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3"/>
              <p:cNvCxnSpPr/>
              <p:nvPr/>
            </p:nvCxnSpPr>
            <p:spPr>
              <a:xfrm>
                <a:off x="5246579" y="4125959"/>
                <a:ext cx="0" cy="53564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5"/>
              <p:cNvCxnSpPr/>
              <p:nvPr/>
            </p:nvCxnSpPr>
            <p:spPr>
              <a:xfrm>
                <a:off x="3996415" y="4382860"/>
                <a:ext cx="518321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8"/>
              <p:cNvCxnSpPr/>
              <p:nvPr/>
            </p:nvCxnSpPr>
            <p:spPr>
              <a:xfrm>
                <a:off x="3996418" y="4918500"/>
                <a:ext cx="518318" cy="10919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31"/>
              <p:cNvCxnSpPr/>
              <p:nvPr/>
            </p:nvCxnSpPr>
            <p:spPr>
              <a:xfrm flipH="1">
                <a:off x="4514736" y="4661599"/>
                <a:ext cx="731844" cy="256901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36"/>
              <p:cNvCxnSpPr/>
              <p:nvPr/>
            </p:nvCxnSpPr>
            <p:spPr>
              <a:xfrm flipH="1">
                <a:off x="4514737" y="4125959"/>
                <a:ext cx="731844" cy="256901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37"/>
              <p:cNvCxnSpPr/>
              <p:nvPr/>
            </p:nvCxnSpPr>
            <p:spPr>
              <a:xfrm flipH="1">
                <a:off x="4198972" y="3863889"/>
                <a:ext cx="800161" cy="2006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39"/>
              <p:cNvCxnSpPr/>
              <p:nvPr/>
            </p:nvCxnSpPr>
            <p:spPr>
              <a:xfrm flipH="1">
                <a:off x="3996415" y="4064567"/>
                <a:ext cx="202557" cy="32921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42"/>
              <p:cNvCxnSpPr/>
              <p:nvPr/>
            </p:nvCxnSpPr>
            <p:spPr>
              <a:xfrm>
                <a:off x="4999134" y="3863889"/>
                <a:ext cx="247447" cy="26207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45"/>
              <p:cNvCxnSpPr/>
              <p:nvPr/>
            </p:nvCxnSpPr>
            <p:spPr>
              <a:xfrm>
                <a:off x="4198972" y="4064567"/>
                <a:ext cx="315765" cy="318293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71"/>
              <p:cNvCxnSpPr/>
              <p:nvPr/>
            </p:nvCxnSpPr>
            <p:spPr>
              <a:xfrm flipV="1">
                <a:off x="3684507" y="3530165"/>
                <a:ext cx="1971246" cy="127435"/>
              </a:xfrm>
              <a:prstGeom prst="line">
                <a:avLst/>
              </a:prstGeom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74"/>
              <p:cNvCxnSpPr/>
              <p:nvPr/>
            </p:nvCxnSpPr>
            <p:spPr>
              <a:xfrm flipV="1">
                <a:off x="3684507" y="4784119"/>
                <a:ext cx="1971245" cy="505858"/>
              </a:xfrm>
              <a:prstGeom prst="line">
                <a:avLst/>
              </a:prstGeom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1" name="Straight Connector 77"/>
            <p:cNvCxnSpPr/>
            <p:nvPr/>
          </p:nvCxnSpPr>
          <p:spPr>
            <a:xfrm>
              <a:off x="3996419" y="4930982"/>
              <a:ext cx="2032362" cy="1195181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79"/>
            <p:cNvCxnSpPr/>
            <p:nvPr/>
          </p:nvCxnSpPr>
          <p:spPr>
            <a:xfrm>
              <a:off x="3996419" y="4393779"/>
              <a:ext cx="2032362" cy="76135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82"/>
            <p:cNvCxnSpPr/>
            <p:nvPr/>
          </p:nvCxnSpPr>
          <p:spPr>
            <a:xfrm>
              <a:off x="4198972" y="4064567"/>
              <a:ext cx="2322951" cy="58611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85"/>
            <p:cNvCxnSpPr/>
            <p:nvPr/>
          </p:nvCxnSpPr>
          <p:spPr>
            <a:xfrm>
              <a:off x="4987420" y="3852970"/>
              <a:ext cx="2503207" cy="37147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87"/>
            <p:cNvCxnSpPr/>
            <p:nvPr/>
          </p:nvCxnSpPr>
          <p:spPr>
            <a:xfrm>
              <a:off x="1286106" y="3358032"/>
              <a:ext cx="2398401" cy="330966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90"/>
            <p:cNvCxnSpPr/>
            <p:nvPr/>
          </p:nvCxnSpPr>
          <p:spPr>
            <a:xfrm>
              <a:off x="1286106" y="3358032"/>
              <a:ext cx="2398401" cy="142608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93"/>
            <p:cNvCxnSpPr/>
            <p:nvPr/>
          </p:nvCxnSpPr>
          <p:spPr>
            <a:xfrm>
              <a:off x="1286106" y="3364543"/>
              <a:ext cx="2398401" cy="58611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95"/>
            <p:cNvCxnSpPr/>
            <p:nvPr/>
          </p:nvCxnSpPr>
          <p:spPr>
            <a:xfrm>
              <a:off x="1286106" y="3364543"/>
              <a:ext cx="2398401" cy="880021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TextBox 44"/>
          <p:cNvSpPr txBox="1"/>
          <p:nvPr/>
        </p:nvSpPr>
        <p:spPr>
          <a:xfrm>
            <a:off x="3868747" y="3766889"/>
            <a:ext cx="1334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 Plane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1306572" y="3413701"/>
            <a:ext cx="1595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Camera Center</a:t>
            </a:r>
          </a:p>
        </p:txBody>
      </p:sp>
      <p:graphicFrame>
        <p:nvGraphicFramePr>
          <p:cNvPr id="47" name="Object 10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62770704"/>
              </p:ext>
            </p:extLst>
          </p:nvPr>
        </p:nvGraphicFramePr>
        <p:xfrm>
          <a:off x="1852745" y="3959627"/>
          <a:ext cx="302732" cy="353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51" name="Equation" r:id="rId3" imgW="152400" imgH="177800" progId="Equation.3">
                  <p:embed/>
                </p:oleObj>
              </mc:Choice>
              <mc:Fallback>
                <p:oleObj name="Equation" r:id="rId3" imgW="152400" imgH="177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852745" y="3959627"/>
                        <a:ext cx="302732" cy="3531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" name="Oval 105"/>
          <p:cNvSpPr/>
          <p:nvPr/>
        </p:nvSpPr>
        <p:spPr>
          <a:xfrm>
            <a:off x="1971259" y="3857615"/>
            <a:ext cx="65704" cy="65704"/>
          </a:xfrm>
          <a:prstGeom prst="ellipse">
            <a:avLst/>
          </a:prstGeom>
          <a:solidFill>
            <a:srgbClr val="00FF00"/>
          </a:solidFill>
          <a:ln>
            <a:solidFill>
              <a:srgbClr val="00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49" name="Object 10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40114433"/>
              </p:ext>
            </p:extLst>
          </p:nvPr>
        </p:nvGraphicFramePr>
        <p:xfrm>
          <a:off x="3893769" y="5476448"/>
          <a:ext cx="252412" cy="252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52" name="Equation" r:id="rId5" imgW="127000" imgH="127000" progId="Equation.3">
                  <p:embed/>
                </p:oleObj>
              </mc:Choice>
              <mc:Fallback>
                <p:oleObj name="Equation" r:id="rId5" imgW="127000" imgH="1270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893769" y="5476448"/>
                        <a:ext cx="252412" cy="2524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0" name="Straight Arrow Connector 109"/>
          <p:cNvCxnSpPr/>
          <p:nvPr/>
        </p:nvCxnSpPr>
        <p:spPr>
          <a:xfrm>
            <a:off x="800739" y="2362210"/>
            <a:ext cx="7522914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51" name="Object 1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907731"/>
              </p:ext>
            </p:extLst>
          </p:nvPr>
        </p:nvGraphicFramePr>
        <p:xfrm>
          <a:off x="8362582" y="2209497"/>
          <a:ext cx="303212" cy="303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53" name="Equation" r:id="rId7" imgW="152400" imgH="152400" progId="Equation.3">
                  <p:embed/>
                </p:oleObj>
              </mc:Choice>
              <mc:Fallback>
                <p:oleObj name="Equation" r:id="rId7" imgW="152400" imgH="152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362582" y="2209497"/>
                        <a:ext cx="303212" cy="3032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2" name="Oval 112"/>
          <p:cNvSpPr/>
          <p:nvPr/>
        </p:nvSpPr>
        <p:spPr>
          <a:xfrm>
            <a:off x="1971259" y="2329358"/>
            <a:ext cx="65704" cy="65704"/>
          </a:xfrm>
          <a:prstGeom prst="ellipse">
            <a:avLst/>
          </a:prstGeom>
          <a:solidFill>
            <a:srgbClr val="00FF00"/>
          </a:solidFill>
          <a:ln>
            <a:solidFill>
              <a:srgbClr val="00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53" name="Object 1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59038486"/>
              </p:ext>
            </p:extLst>
          </p:nvPr>
        </p:nvGraphicFramePr>
        <p:xfrm>
          <a:off x="1852745" y="2405693"/>
          <a:ext cx="302732" cy="353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54" name="Equation" r:id="rId9" imgW="152400" imgH="177800" progId="Equation.3">
                  <p:embed/>
                </p:oleObj>
              </mc:Choice>
              <mc:Fallback>
                <p:oleObj name="Equation" r:id="rId9" imgW="152400" imgH="177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852745" y="2405693"/>
                        <a:ext cx="302732" cy="3531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4" name="Straight Connector 120"/>
          <p:cNvCxnSpPr/>
          <p:nvPr/>
        </p:nvCxnSpPr>
        <p:spPr>
          <a:xfrm>
            <a:off x="1069798" y="1673383"/>
            <a:ext cx="0" cy="1383036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125"/>
          <p:cNvCxnSpPr/>
          <p:nvPr/>
        </p:nvCxnSpPr>
        <p:spPr>
          <a:xfrm rot="10800000">
            <a:off x="2938424" y="1667820"/>
            <a:ext cx="0" cy="1383036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132"/>
          <p:cNvCxnSpPr/>
          <p:nvPr/>
        </p:nvCxnSpPr>
        <p:spPr>
          <a:xfrm flipH="1">
            <a:off x="6827814" y="1530914"/>
            <a:ext cx="1" cy="831296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134"/>
          <p:cNvCxnSpPr/>
          <p:nvPr/>
        </p:nvCxnSpPr>
        <p:spPr>
          <a:xfrm flipH="1">
            <a:off x="2938424" y="2198735"/>
            <a:ext cx="2" cy="152713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137"/>
          <p:cNvCxnSpPr/>
          <p:nvPr/>
        </p:nvCxnSpPr>
        <p:spPr>
          <a:xfrm flipH="1">
            <a:off x="1069796" y="2351135"/>
            <a:ext cx="2" cy="152713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59" name="Object 13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91183292"/>
              </p:ext>
            </p:extLst>
          </p:nvPr>
        </p:nvGraphicFramePr>
        <p:xfrm>
          <a:off x="6827815" y="1367401"/>
          <a:ext cx="328613" cy="327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55" name="Equation" r:id="rId10" imgW="165100" imgH="165100" progId="Equation.3">
                  <p:embed/>
                </p:oleObj>
              </mc:Choice>
              <mc:Fallback>
                <p:oleObj name="Equation" r:id="rId10" imgW="165100" imgH="165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6827815" y="1367401"/>
                        <a:ext cx="328613" cy="327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0" name="Object 14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17699348"/>
              </p:ext>
            </p:extLst>
          </p:nvPr>
        </p:nvGraphicFramePr>
        <p:xfrm>
          <a:off x="2938426" y="1894135"/>
          <a:ext cx="252412" cy="252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56" name="Equation" r:id="rId12" imgW="127000" imgH="127000" progId="Equation.3">
                  <p:embed/>
                </p:oleObj>
              </mc:Choice>
              <mc:Fallback>
                <p:oleObj name="Equation" r:id="rId12" imgW="127000" imgH="1270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938426" y="1894135"/>
                        <a:ext cx="252412" cy="2524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" name="Object 14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62998615"/>
              </p:ext>
            </p:extLst>
          </p:nvPr>
        </p:nvGraphicFramePr>
        <p:xfrm>
          <a:off x="810340" y="2405693"/>
          <a:ext cx="252412" cy="252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57" name="Equation" r:id="rId13" imgW="127000" imgH="127000" progId="Equation.3">
                  <p:embed/>
                </p:oleObj>
              </mc:Choice>
              <mc:Fallback>
                <p:oleObj name="Equation" r:id="rId13" imgW="127000" imgH="1270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10340" y="2405693"/>
                        <a:ext cx="252412" cy="2524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2" name="Straight Arrow Connector 143"/>
          <p:cNvCxnSpPr/>
          <p:nvPr/>
        </p:nvCxnSpPr>
        <p:spPr>
          <a:xfrm>
            <a:off x="1069798" y="2012415"/>
            <a:ext cx="934313" cy="0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63" name="Object 14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22538059"/>
              </p:ext>
            </p:extLst>
          </p:nvPr>
        </p:nvGraphicFramePr>
        <p:xfrm>
          <a:off x="1402981" y="1620535"/>
          <a:ext cx="277813" cy="403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58" name="Equation" r:id="rId14" imgW="139700" imgH="203200" progId="Equation.3">
                  <p:embed/>
                </p:oleObj>
              </mc:Choice>
              <mc:Fallback>
                <p:oleObj name="Equation" r:id="rId14" imgW="1397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1402981" y="1620535"/>
                        <a:ext cx="277813" cy="403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4" name="Straight Arrow Connector 145"/>
          <p:cNvCxnSpPr/>
          <p:nvPr/>
        </p:nvCxnSpPr>
        <p:spPr>
          <a:xfrm>
            <a:off x="2004113" y="2023760"/>
            <a:ext cx="934313" cy="0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65" name="Object 14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79749981"/>
              </p:ext>
            </p:extLst>
          </p:nvPr>
        </p:nvGraphicFramePr>
        <p:xfrm>
          <a:off x="2400229" y="1620535"/>
          <a:ext cx="277813" cy="403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59" name="Equation" r:id="rId16" imgW="139700" imgH="203200" progId="Equation.3">
                  <p:embed/>
                </p:oleObj>
              </mc:Choice>
              <mc:Fallback>
                <p:oleObj name="Equation" r:id="rId16" imgW="1397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2400229" y="1620535"/>
                        <a:ext cx="277813" cy="403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6" name="TextBox 65"/>
          <p:cNvSpPr txBox="1"/>
          <p:nvPr/>
        </p:nvSpPr>
        <p:spPr>
          <a:xfrm>
            <a:off x="1239308" y="2685531"/>
            <a:ext cx="1595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Camera Center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2271210" y="1329086"/>
            <a:ext cx="1334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 Plane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395536" y="1322031"/>
            <a:ext cx="1334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 Plane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7064150" y="1329086"/>
            <a:ext cx="1167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World</a:t>
            </a:r>
          </a:p>
        </p:txBody>
      </p:sp>
    </p:spTree>
    <p:extLst>
      <p:ext uri="{BB962C8B-B14F-4D97-AF65-F5344CB8AC3E}">
        <p14:creationId xmlns:p14="http://schemas.microsoft.com/office/powerpoint/2010/main" val="2441531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46" grpId="0"/>
      <p:bldP spid="48" grpId="0" animBg="1"/>
      <p:bldP spid="67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903634"/>
          </a:xfrm>
        </p:spPr>
        <p:txBody>
          <a:bodyPr/>
          <a:lstStyle/>
          <a:p>
            <a:r>
              <a:rPr lang="zh-CN" altLang="en-US" dirty="0">
                <a:solidFill>
                  <a:srgbClr val="0070C0"/>
                </a:solidFill>
              </a:rPr>
              <a:t>欧式空间与射影空间</a:t>
            </a:r>
          </a:p>
        </p:txBody>
      </p:sp>
      <p:sp>
        <p:nvSpPr>
          <p:cNvPr id="70" name="Oval 2"/>
          <p:cNvSpPr/>
          <p:nvPr/>
        </p:nvSpPr>
        <p:spPr>
          <a:xfrm>
            <a:off x="4495800" y="3581400"/>
            <a:ext cx="152400" cy="1524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1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6040656"/>
              </p:ext>
            </p:extLst>
          </p:nvPr>
        </p:nvGraphicFramePr>
        <p:xfrm>
          <a:off x="6477000" y="4191000"/>
          <a:ext cx="1787525" cy="2392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64" name="Equation" r:id="rId3" imgW="520700" imgH="698500" progId="Equation.3">
                  <p:embed/>
                </p:oleObj>
              </mc:Choice>
              <mc:Fallback>
                <p:oleObj name="Equation" r:id="rId3" imgW="520700" imgH="698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477000" y="4191000"/>
                        <a:ext cx="1787525" cy="23923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2" name="Rectangle 3"/>
          <p:cNvSpPr txBox="1">
            <a:spLocks noChangeArrowheads="1"/>
          </p:cNvSpPr>
          <p:nvPr/>
        </p:nvSpPr>
        <p:spPr>
          <a:xfrm>
            <a:off x="457200" y="1412777"/>
            <a:ext cx="8229600" cy="5760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dirty="0"/>
              <a:t>3D</a:t>
            </a:r>
            <a:r>
              <a:rPr lang="zh-CN" altLang="en-US" sz="2400" dirty="0"/>
              <a:t>空间点与</a:t>
            </a:r>
            <a:r>
              <a:rPr lang="en-US" altLang="zh-CN" sz="2400" dirty="0"/>
              <a:t>2D</a:t>
            </a:r>
            <a:r>
              <a:rPr lang="zh-CN" altLang="en-US" sz="2400" dirty="0"/>
              <a:t>图像点的对应</a:t>
            </a: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15829891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903634"/>
          </a:xfrm>
        </p:spPr>
        <p:txBody>
          <a:bodyPr/>
          <a:lstStyle/>
          <a:p>
            <a:r>
              <a:rPr lang="zh-CN" altLang="en-US" dirty="0">
                <a:solidFill>
                  <a:srgbClr val="0070C0"/>
                </a:solidFill>
              </a:rPr>
              <a:t>欧式空间与射影空间</a:t>
            </a:r>
          </a:p>
        </p:txBody>
      </p:sp>
      <p:sp>
        <p:nvSpPr>
          <p:cNvPr id="72" name="Rectangle 3"/>
          <p:cNvSpPr txBox="1">
            <a:spLocks noChangeArrowheads="1"/>
          </p:cNvSpPr>
          <p:nvPr/>
        </p:nvSpPr>
        <p:spPr>
          <a:xfrm>
            <a:off x="457200" y="1412777"/>
            <a:ext cx="8229600" cy="5760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dirty="0"/>
              <a:t>3D</a:t>
            </a:r>
            <a:r>
              <a:rPr lang="zh-CN" altLang="en-US" sz="2400" dirty="0"/>
              <a:t>空间点与</a:t>
            </a:r>
            <a:r>
              <a:rPr lang="en-US" altLang="zh-CN" sz="2400" dirty="0"/>
              <a:t>2D</a:t>
            </a:r>
            <a:r>
              <a:rPr lang="zh-CN" altLang="en-US" sz="2400" dirty="0"/>
              <a:t>图像点的对应</a:t>
            </a:r>
            <a:endParaRPr lang="en-US" altLang="zh-CN" sz="2400" dirty="0"/>
          </a:p>
        </p:txBody>
      </p:sp>
      <p:pic>
        <p:nvPicPr>
          <p:cNvPr id="6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rcRect l="1669" r="1669"/>
          <a:stretch>
            <a:fillRect/>
          </a:stretch>
        </p:blipFill>
        <p:spPr>
          <a:xfrm>
            <a:off x="9762" y="2852936"/>
            <a:ext cx="5126541" cy="2819400"/>
          </a:xfrm>
        </p:spPr>
      </p:pic>
      <p:sp>
        <p:nvSpPr>
          <p:cNvPr id="7" name="Oval 2"/>
          <p:cNvSpPr/>
          <p:nvPr/>
        </p:nvSpPr>
        <p:spPr>
          <a:xfrm>
            <a:off x="4495800" y="3581400"/>
            <a:ext cx="152400" cy="1524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8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04102107"/>
              </p:ext>
            </p:extLst>
          </p:nvPr>
        </p:nvGraphicFramePr>
        <p:xfrm>
          <a:off x="6761661" y="2428875"/>
          <a:ext cx="1268413" cy="1304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79" name="Equation" r:id="rId4" imgW="457200" imgH="469900" progId="Equation.3">
                  <p:embed/>
                </p:oleObj>
              </mc:Choice>
              <mc:Fallback>
                <p:oleObj name="Equation" r:id="rId4" imgW="457200" imgH="469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761661" y="2428875"/>
                        <a:ext cx="1268413" cy="1304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56474863"/>
              </p:ext>
            </p:extLst>
          </p:nvPr>
        </p:nvGraphicFramePr>
        <p:xfrm>
          <a:off x="6477000" y="4191000"/>
          <a:ext cx="1787525" cy="2392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80" name="Equation" r:id="rId6" imgW="520700" imgH="698500" progId="Equation.3">
                  <p:embed/>
                </p:oleObj>
              </mc:Choice>
              <mc:Fallback>
                <p:oleObj name="Equation" r:id="rId6" imgW="520700" imgH="698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477000" y="4191000"/>
                        <a:ext cx="1787525" cy="23923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1308136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2845" r="22103"/>
          <a:stretch/>
        </p:blipFill>
        <p:spPr>
          <a:xfrm>
            <a:off x="-1" y="665616"/>
            <a:ext cx="9144001" cy="6476864"/>
          </a:xfrm>
        </p:spPr>
      </p:pic>
      <p:cxnSp>
        <p:nvCxnSpPr>
          <p:cNvPr id="16" name="Straight Arrow Connector 15"/>
          <p:cNvCxnSpPr/>
          <p:nvPr/>
        </p:nvCxnSpPr>
        <p:spPr>
          <a:xfrm flipH="1">
            <a:off x="1300480" y="5039359"/>
            <a:ext cx="1187981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2699499" y="5039359"/>
            <a:ext cx="1242581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9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6609918"/>
              </p:ext>
            </p:extLst>
          </p:nvPr>
        </p:nvGraphicFramePr>
        <p:xfrm>
          <a:off x="2467424" y="4886960"/>
          <a:ext cx="262193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84" name="Equation" r:id="rId4" imgW="139700" imgH="203200" progId="Equation.3">
                  <p:embed/>
                </p:oleObj>
              </mc:Choice>
              <mc:Fallback>
                <p:oleObj name="Equation" r:id="rId4" imgW="1397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467424" y="4886960"/>
                        <a:ext cx="262193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/>
          <p:cNvSpPr/>
          <p:nvPr/>
        </p:nvSpPr>
        <p:spPr>
          <a:xfrm>
            <a:off x="7063476" y="2157152"/>
            <a:ext cx="2080524" cy="153399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6911076" y="3226062"/>
            <a:ext cx="170444" cy="170444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>
            <a:off x="4196080" y="4013200"/>
            <a:ext cx="0" cy="87376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2082800" y="4460240"/>
            <a:ext cx="4917440" cy="946151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7000240" y="4460240"/>
            <a:ext cx="863600" cy="946152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7000240" y="3266702"/>
            <a:ext cx="0" cy="2139689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V="1">
            <a:off x="3566160" y="3962400"/>
            <a:ext cx="629920" cy="142240"/>
          </a:xfrm>
          <a:prstGeom prst="line">
            <a:avLst/>
          </a:prstGeom>
          <a:ln>
            <a:solidFill>
              <a:schemeClr val="tx1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3566160" y="4480560"/>
            <a:ext cx="1158240" cy="0"/>
          </a:xfrm>
          <a:prstGeom prst="line">
            <a:avLst/>
          </a:prstGeom>
          <a:ln>
            <a:solidFill>
              <a:schemeClr val="tx1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36" name="Object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60440612"/>
              </p:ext>
            </p:extLst>
          </p:nvPr>
        </p:nvGraphicFramePr>
        <p:xfrm>
          <a:off x="7081520" y="2779946"/>
          <a:ext cx="727389" cy="973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85" name="Equation" r:id="rId6" imgW="520700" imgH="698500" progId="Equation.3">
                  <p:embed/>
                </p:oleObj>
              </mc:Choice>
              <mc:Fallback>
                <p:oleObj name="Equation" r:id="rId6" imgW="520700" imgH="698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081520" y="2779946"/>
                        <a:ext cx="727389" cy="9735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Object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69472435"/>
              </p:ext>
            </p:extLst>
          </p:nvPr>
        </p:nvGraphicFramePr>
        <p:xfrm>
          <a:off x="7262332" y="4780597"/>
          <a:ext cx="230188" cy="212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86" name="Equation" r:id="rId8" imgW="165100" imgH="152400" progId="Equation.3">
                  <p:embed/>
                </p:oleObj>
              </mc:Choice>
              <mc:Fallback>
                <p:oleObj name="Equation" r:id="rId8" imgW="165100" imgH="152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7262332" y="4780597"/>
                        <a:ext cx="230188" cy="212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Object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60404148"/>
              </p:ext>
            </p:extLst>
          </p:nvPr>
        </p:nvGraphicFramePr>
        <p:xfrm>
          <a:off x="6829796" y="3998277"/>
          <a:ext cx="193675" cy="212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87" name="Equation" r:id="rId10" imgW="139700" imgH="152400" progId="Equation.3">
                  <p:embed/>
                </p:oleObj>
              </mc:Choice>
              <mc:Fallback>
                <p:oleObj name="Equation" r:id="rId10" imgW="139700" imgH="152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6829796" y="3998277"/>
                        <a:ext cx="193675" cy="212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" name="Object 3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46375240"/>
              </p:ext>
            </p:extLst>
          </p:nvPr>
        </p:nvGraphicFramePr>
        <p:xfrm>
          <a:off x="7757477" y="4276090"/>
          <a:ext cx="212725" cy="212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88" name="Equation" r:id="rId12" imgW="152400" imgH="152400" progId="Equation.3">
                  <p:embed/>
                </p:oleObj>
              </mc:Choice>
              <mc:Fallback>
                <p:oleObj name="Equation" r:id="rId12" imgW="152400" imgH="152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7757477" y="4276090"/>
                        <a:ext cx="212725" cy="212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" name="Object 4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4570781"/>
              </p:ext>
            </p:extLst>
          </p:nvPr>
        </p:nvGraphicFramePr>
        <p:xfrm>
          <a:off x="4311650" y="4575175"/>
          <a:ext cx="176213" cy="195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89" name="Equation" r:id="rId14" imgW="127000" imgH="139700" progId="Equation.3">
                  <p:embed/>
                </p:oleObj>
              </mc:Choice>
              <mc:Fallback>
                <p:oleObj name="Equation" r:id="rId14" imgW="127000" imgH="139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4311650" y="4575175"/>
                        <a:ext cx="176213" cy="1952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" name="Object 4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88917799"/>
              </p:ext>
            </p:extLst>
          </p:nvPr>
        </p:nvGraphicFramePr>
        <p:xfrm>
          <a:off x="4043045" y="4203700"/>
          <a:ext cx="176213" cy="230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90" name="Equation" r:id="rId16" imgW="127000" imgH="165100" progId="Equation.3">
                  <p:embed/>
                </p:oleObj>
              </mc:Choice>
              <mc:Fallback>
                <p:oleObj name="Equation" r:id="rId16" imgW="127000" imgH="165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4043045" y="4203700"/>
                        <a:ext cx="176213" cy="2301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0" name="Group 59"/>
          <p:cNvGrpSpPr/>
          <p:nvPr/>
        </p:nvGrpSpPr>
        <p:grpSpPr>
          <a:xfrm>
            <a:off x="6812864" y="5160645"/>
            <a:ext cx="187376" cy="221615"/>
            <a:chOff x="6812864" y="5160645"/>
            <a:chExt cx="187376" cy="221615"/>
          </a:xfrm>
        </p:grpSpPr>
        <p:cxnSp>
          <p:nvCxnSpPr>
            <p:cNvPr id="51" name="Straight Connector 50"/>
            <p:cNvCxnSpPr/>
            <p:nvPr/>
          </p:nvCxnSpPr>
          <p:spPr>
            <a:xfrm>
              <a:off x="6812864" y="5160645"/>
              <a:ext cx="0" cy="221615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>
              <a:off x="6821330" y="5174402"/>
              <a:ext cx="178910" cy="2624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Group 60"/>
          <p:cNvGrpSpPr/>
          <p:nvPr/>
        </p:nvGrpSpPr>
        <p:grpSpPr>
          <a:xfrm>
            <a:off x="4006959" y="4605020"/>
            <a:ext cx="187376" cy="221615"/>
            <a:chOff x="6812864" y="5160645"/>
            <a:chExt cx="187376" cy="221615"/>
          </a:xfrm>
        </p:grpSpPr>
        <p:cxnSp>
          <p:nvCxnSpPr>
            <p:cNvPr id="62" name="Straight Connector 61"/>
            <p:cNvCxnSpPr/>
            <p:nvPr/>
          </p:nvCxnSpPr>
          <p:spPr>
            <a:xfrm>
              <a:off x="6812864" y="5160645"/>
              <a:ext cx="0" cy="221615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>
              <a:off x="6821330" y="5174402"/>
              <a:ext cx="178910" cy="2624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Freeform 48"/>
          <p:cNvSpPr/>
          <p:nvPr/>
        </p:nvSpPr>
        <p:spPr>
          <a:xfrm>
            <a:off x="2123225" y="3266702"/>
            <a:ext cx="4900246" cy="2139689"/>
          </a:xfrm>
          <a:custGeom>
            <a:avLst/>
            <a:gdLst>
              <a:gd name="connsiteX0" fmla="*/ 0 w 2123440"/>
              <a:gd name="connsiteY0" fmla="*/ 518160 h 924560"/>
              <a:gd name="connsiteX1" fmla="*/ 2113280 w 2123440"/>
              <a:gd name="connsiteY1" fmla="*/ 924560 h 924560"/>
              <a:gd name="connsiteX2" fmla="*/ 2123440 w 2123440"/>
              <a:gd name="connsiteY2" fmla="*/ 0 h 924560"/>
              <a:gd name="connsiteX3" fmla="*/ 0 w 2123440"/>
              <a:gd name="connsiteY3" fmla="*/ 518160 h 924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23440" h="924560">
                <a:moveTo>
                  <a:pt x="0" y="518160"/>
                </a:moveTo>
                <a:lnTo>
                  <a:pt x="2113280" y="924560"/>
                </a:lnTo>
                <a:lnTo>
                  <a:pt x="2123440" y="0"/>
                </a:lnTo>
                <a:lnTo>
                  <a:pt x="0" y="518160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  <a:alpha val="7000"/>
            </a:schemeClr>
          </a:solidFill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Freeform 46"/>
          <p:cNvSpPr/>
          <p:nvPr/>
        </p:nvSpPr>
        <p:spPr>
          <a:xfrm>
            <a:off x="2082800" y="3942080"/>
            <a:ext cx="2123440" cy="924560"/>
          </a:xfrm>
          <a:custGeom>
            <a:avLst/>
            <a:gdLst>
              <a:gd name="connsiteX0" fmla="*/ 0 w 2123440"/>
              <a:gd name="connsiteY0" fmla="*/ 518160 h 924560"/>
              <a:gd name="connsiteX1" fmla="*/ 2113280 w 2123440"/>
              <a:gd name="connsiteY1" fmla="*/ 924560 h 924560"/>
              <a:gd name="connsiteX2" fmla="*/ 2123440 w 2123440"/>
              <a:gd name="connsiteY2" fmla="*/ 0 h 924560"/>
              <a:gd name="connsiteX3" fmla="*/ 0 w 2123440"/>
              <a:gd name="connsiteY3" fmla="*/ 518160 h 924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23440" h="924560">
                <a:moveTo>
                  <a:pt x="0" y="518160"/>
                </a:moveTo>
                <a:lnTo>
                  <a:pt x="2113280" y="924560"/>
                </a:lnTo>
                <a:lnTo>
                  <a:pt x="2123440" y="0"/>
                </a:lnTo>
                <a:lnTo>
                  <a:pt x="0" y="518160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  <a:alpha val="83000"/>
            </a:schemeClr>
          </a:solidFill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标题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903634"/>
          </a:xfrm>
        </p:spPr>
        <p:txBody>
          <a:bodyPr/>
          <a:lstStyle/>
          <a:p>
            <a:r>
              <a:rPr lang="zh-CN" altLang="en-US" dirty="0">
                <a:solidFill>
                  <a:srgbClr val="0070C0"/>
                </a:solidFill>
              </a:rPr>
              <a:t>欧式空间与射影空间</a:t>
            </a: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97685386"/>
              </p:ext>
            </p:extLst>
          </p:nvPr>
        </p:nvGraphicFramePr>
        <p:xfrm>
          <a:off x="4015425" y="2272046"/>
          <a:ext cx="844607" cy="8689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91" name="Equation" r:id="rId18" imgW="447840" imgH="456840" progId="Equation.3">
                  <p:embed/>
                </p:oleObj>
              </mc:Choice>
              <mc:Fallback>
                <p:oleObj name="Equation" r:id="rId18" imgW="447840" imgH="45684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15425" y="2272046"/>
                        <a:ext cx="844607" cy="86892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60200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47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2845" r="22103"/>
          <a:stretch/>
        </p:blipFill>
        <p:spPr>
          <a:xfrm>
            <a:off x="-1" y="665616"/>
            <a:ext cx="9144001" cy="6476864"/>
          </a:xfrm>
        </p:spPr>
      </p:pic>
      <p:cxnSp>
        <p:nvCxnSpPr>
          <p:cNvPr id="16" name="Straight Arrow Connector 15"/>
          <p:cNvCxnSpPr/>
          <p:nvPr/>
        </p:nvCxnSpPr>
        <p:spPr>
          <a:xfrm flipH="1">
            <a:off x="1300480" y="5039359"/>
            <a:ext cx="1187981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2699499" y="5039359"/>
            <a:ext cx="1242581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9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75522516"/>
              </p:ext>
            </p:extLst>
          </p:nvPr>
        </p:nvGraphicFramePr>
        <p:xfrm>
          <a:off x="2467424" y="4886960"/>
          <a:ext cx="262193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15" name="Equation" r:id="rId4" imgW="139700" imgH="203200" progId="Equation.3">
                  <p:embed/>
                </p:oleObj>
              </mc:Choice>
              <mc:Fallback>
                <p:oleObj name="Equation" r:id="rId4" imgW="1397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467424" y="4886960"/>
                        <a:ext cx="262193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/>
          <p:cNvSpPr/>
          <p:nvPr/>
        </p:nvSpPr>
        <p:spPr>
          <a:xfrm>
            <a:off x="7063476" y="2157152"/>
            <a:ext cx="2080524" cy="153399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6911076" y="3226062"/>
            <a:ext cx="170444" cy="170444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>
            <a:off x="4196080" y="4013200"/>
            <a:ext cx="0" cy="87376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2082800" y="4460240"/>
            <a:ext cx="4917440" cy="946151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7000240" y="4460240"/>
            <a:ext cx="863600" cy="946152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7000240" y="3266702"/>
            <a:ext cx="0" cy="2139689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V="1">
            <a:off x="3566160" y="3962400"/>
            <a:ext cx="629920" cy="142240"/>
          </a:xfrm>
          <a:prstGeom prst="line">
            <a:avLst/>
          </a:prstGeom>
          <a:ln>
            <a:solidFill>
              <a:schemeClr val="tx1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3566160" y="4480560"/>
            <a:ext cx="1158240" cy="0"/>
          </a:xfrm>
          <a:prstGeom prst="line">
            <a:avLst/>
          </a:prstGeom>
          <a:ln>
            <a:solidFill>
              <a:schemeClr val="tx1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36" name="Object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13855221"/>
              </p:ext>
            </p:extLst>
          </p:nvPr>
        </p:nvGraphicFramePr>
        <p:xfrm>
          <a:off x="7081520" y="2779946"/>
          <a:ext cx="727389" cy="973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16" name="Equation" r:id="rId6" imgW="520700" imgH="698500" progId="Equation.3">
                  <p:embed/>
                </p:oleObj>
              </mc:Choice>
              <mc:Fallback>
                <p:oleObj name="Equation" r:id="rId6" imgW="520700" imgH="698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081520" y="2779946"/>
                        <a:ext cx="727389" cy="9735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Object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42454984"/>
              </p:ext>
            </p:extLst>
          </p:nvPr>
        </p:nvGraphicFramePr>
        <p:xfrm>
          <a:off x="7262332" y="4780597"/>
          <a:ext cx="230188" cy="212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17" name="Equation" r:id="rId8" imgW="165100" imgH="152400" progId="Equation.3">
                  <p:embed/>
                </p:oleObj>
              </mc:Choice>
              <mc:Fallback>
                <p:oleObj name="Equation" r:id="rId8" imgW="165100" imgH="152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7262332" y="4780597"/>
                        <a:ext cx="230188" cy="212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Object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0128095"/>
              </p:ext>
            </p:extLst>
          </p:nvPr>
        </p:nvGraphicFramePr>
        <p:xfrm>
          <a:off x="6829796" y="3998277"/>
          <a:ext cx="193675" cy="212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18" name="Equation" r:id="rId10" imgW="139700" imgH="152400" progId="Equation.3">
                  <p:embed/>
                </p:oleObj>
              </mc:Choice>
              <mc:Fallback>
                <p:oleObj name="Equation" r:id="rId10" imgW="139700" imgH="152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6829796" y="3998277"/>
                        <a:ext cx="193675" cy="212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" name="Object 3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9202206"/>
              </p:ext>
            </p:extLst>
          </p:nvPr>
        </p:nvGraphicFramePr>
        <p:xfrm>
          <a:off x="7757477" y="4276090"/>
          <a:ext cx="212725" cy="212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19" name="Equation" r:id="rId12" imgW="152400" imgH="152400" progId="Equation.3">
                  <p:embed/>
                </p:oleObj>
              </mc:Choice>
              <mc:Fallback>
                <p:oleObj name="Equation" r:id="rId12" imgW="152400" imgH="152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7757477" y="4276090"/>
                        <a:ext cx="212725" cy="212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" name="Object 4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55505843"/>
              </p:ext>
            </p:extLst>
          </p:nvPr>
        </p:nvGraphicFramePr>
        <p:xfrm>
          <a:off x="4311650" y="4575175"/>
          <a:ext cx="176213" cy="195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20" name="Equation" r:id="rId14" imgW="127000" imgH="139700" progId="Equation.3">
                  <p:embed/>
                </p:oleObj>
              </mc:Choice>
              <mc:Fallback>
                <p:oleObj name="Equation" r:id="rId14" imgW="127000" imgH="139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4311650" y="4575175"/>
                        <a:ext cx="176213" cy="1952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" name="Object 4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2867481"/>
              </p:ext>
            </p:extLst>
          </p:nvPr>
        </p:nvGraphicFramePr>
        <p:xfrm>
          <a:off x="4043045" y="4203700"/>
          <a:ext cx="176213" cy="230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21" name="Equation" r:id="rId16" imgW="127000" imgH="165100" progId="Equation.3">
                  <p:embed/>
                </p:oleObj>
              </mc:Choice>
              <mc:Fallback>
                <p:oleObj name="Equation" r:id="rId16" imgW="127000" imgH="165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4043045" y="4203700"/>
                        <a:ext cx="176213" cy="2301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0" name="Group 59"/>
          <p:cNvGrpSpPr/>
          <p:nvPr/>
        </p:nvGrpSpPr>
        <p:grpSpPr>
          <a:xfrm>
            <a:off x="6812864" y="5160645"/>
            <a:ext cx="187376" cy="221615"/>
            <a:chOff x="6812864" y="5160645"/>
            <a:chExt cx="187376" cy="221615"/>
          </a:xfrm>
        </p:grpSpPr>
        <p:cxnSp>
          <p:nvCxnSpPr>
            <p:cNvPr id="51" name="Straight Connector 50"/>
            <p:cNvCxnSpPr/>
            <p:nvPr/>
          </p:nvCxnSpPr>
          <p:spPr>
            <a:xfrm>
              <a:off x="6812864" y="5160645"/>
              <a:ext cx="0" cy="221615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>
              <a:off x="6821330" y="5174402"/>
              <a:ext cx="178910" cy="2624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Group 60"/>
          <p:cNvGrpSpPr/>
          <p:nvPr/>
        </p:nvGrpSpPr>
        <p:grpSpPr>
          <a:xfrm>
            <a:off x="4006959" y="4605020"/>
            <a:ext cx="187376" cy="221615"/>
            <a:chOff x="6812864" y="5160645"/>
            <a:chExt cx="187376" cy="221615"/>
          </a:xfrm>
        </p:grpSpPr>
        <p:cxnSp>
          <p:nvCxnSpPr>
            <p:cNvPr id="62" name="Straight Connector 61"/>
            <p:cNvCxnSpPr/>
            <p:nvPr/>
          </p:nvCxnSpPr>
          <p:spPr>
            <a:xfrm>
              <a:off x="6812864" y="5160645"/>
              <a:ext cx="0" cy="221615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>
              <a:off x="6821330" y="5174402"/>
              <a:ext cx="178910" cy="2624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Freeform 48"/>
          <p:cNvSpPr/>
          <p:nvPr/>
        </p:nvSpPr>
        <p:spPr>
          <a:xfrm>
            <a:off x="2123225" y="4465868"/>
            <a:ext cx="5741938" cy="940523"/>
          </a:xfrm>
          <a:custGeom>
            <a:avLst/>
            <a:gdLst>
              <a:gd name="connsiteX0" fmla="*/ 0 w 2123440"/>
              <a:gd name="connsiteY0" fmla="*/ 518160 h 924560"/>
              <a:gd name="connsiteX1" fmla="*/ 2113280 w 2123440"/>
              <a:gd name="connsiteY1" fmla="*/ 924560 h 924560"/>
              <a:gd name="connsiteX2" fmla="*/ 2123440 w 2123440"/>
              <a:gd name="connsiteY2" fmla="*/ 0 h 924560"/>
              <a:gd name="connsiteX3" fmla="*/ 0 w 2123440"/>
              <a:gd name="connsiteY3" fmla="*/ 518160 h 924560"/>
              <a:gd name="connsiteX0" fmla="*/ 0 w 2488173"/>
              <a:gd name="connsiteY0" fmla="*/ 0 h 406400"/>
              <a:gd name="connsiteX1" fmla="*/ 2113280 w 2488173"/>
              <a:gd name="connsiteY1" fmla="*/ 406400 h 406400"/>
              <a:gd name="connsiteX2" fmla="*/ 2488173 w 2488173"/>
              <a:gd name="connsiteY2" fmla="*/ 4616 h 406400"/>
              <a:gd name="connsiteX3" fmla="*/ 0 w 2488173"/>
              <a:gd name="connsiteY3" fmla="*/ 0 h 40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88173" h="406400">
                <a:moveTo>
                  <a:pt x="0" y="0"/>
                </a:moveTo>
                <a:lnTo>
                  <a:pt x="2113280" y="406400"/>
                </a:lnTo>
                <a:lnTo>
                  <a:pt x="2488173" y="461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  <a:alpha val="7000"/>
            </a:schemeClr>
          </a:solidFill>
          <a:ln w="38100" cmpd="sng"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Freeform 46"/>
          <p:cNvSpPr/>
          <p:nvPr/>
        </p:nvSpPr>
        <p:spPr>
          <a:xfrm>
            <a:off x="2082800" y="4460240"/>
            <a:ext cx="2641982" cy="406400"/>
          </a:xfrm>
          <a:custGeom>
            <a:avLst/>
            <a:gdLst>
              <a:gd name="connsiteX0" fmla="*/ 0 w 2123440"/>
              <a:gd name="connsiteY0" fmla="*/ 518160 h 924560"/>
              <a:gd name="connsiteX1" fmla="*/ 2113280 w 2123440"/>
              <a:gd name="connsiteY1" fmla="*/ 924560 h 924560"/>
              <a:gd name="connsiteX2" fmla="*/ 2123440 w 2123440"/>
              <a:gd name="connsiteY2" fmla="*/ 0 h 924560"/>
              <a:gd name="connsiteX3" fmla="*/ 0 w 2123440"/>
              <a:gd name="connsiteY3" fmla="*/ 518160 h 924560"/>
              <a:gd name="connsiteX0" fmla="*/ 0 w 2641982"/>
              <a:gd name="connsiteY0" fmla="*/ 0 h 406400"/>
              <a:gd name="connsiteX1" fmla="*/ 2113280 w 2641982"/>
              <a:gd name="connsiteY1" fmla="*/ 406400 h 406400"/>
              <a:gd name="connsiteX2" fmla="*/ 2641982 w 2641982"/>
              <a:gd name="connsiteY2" fmla="*/ 22890 h 406400"/>
              <a:gd name="connsiteX3" fmla="*/ 0 w 2641982"/>
              <a:gd name="connsiteY3" fmla="*/ 0 h 40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41982" h="406400">
                <a:moveTo>
                  <a:pt x="0" y="0"/>
                </a:moveTo>
                <a:lnTo>
                  <a:pt x="2113280" y="406400"/>
                </a:lnTo>
                <a:lnTo>
                  <a:pt x="2641982" y="2289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  <a:alpha val="83000"/>
            </a:schemeClr>
          </a:solidFill>
          <a:ln w="38100" cmpd="sng"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标题 1"/>
          <p:cNvSpPr txBox="1">
            <a:spLocks/>
          </p:cNvSpPr>
          <p:nvPr/>
        </p:nvSpPr>
        <p:spPr>
          <a:xfrm>
            <a:off x="628650" y="365127"/>
            <a:ext cx="7886700" cy="903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>
                <a:solidFill>
                  <a:srgbClr val="0070C0"/>
                </a:solidFill>
              </a:rPr>
              <a:t>欧式空间与射影空间</a:t>
            </a: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97685386"/>
              </p:ext>
            </p:extLst>
          </p:nvPr>
        </p:nvGraphicFramePr>
        <p:xfrm>
          <a:off x="4014788" y="2271713"/>
          <a:ext cx="844550" cy="869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22" name="Equation" r:id="rId18" imgW="447840" imgH="456840" progId="Equation.3">
                  <p:embed/>
                </p:oleObj>
              </mc:Choice>
              <mc:Fallback>
                <p:oleObj name="Equation" r:id="rId18" imgW="447840" imgH="456840" progId="Equation.3">
                  <p:embed/>
                  <p:pic>
                    <p:nvPicPr>
                      <p:cNvPr id="0" name="对象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14788" y="2271713"/>
                        <a:ext cx="844550" cy="869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64997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47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rcRect l="1669" r="1669"/>
          <a:stretch>
            <a:fillRect/>
          </a:stretch>
        </p:blipFill>
        <p:spPr>
          <a:xfrm>
            <a:off x="1622414" y="1417638"/>
            <a:ext cx="6062815" cy="3334315"/>
          </a:xfrm>
        </p:spPr>
      </p:pic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50633568"/>
              </p:ext>
            </p:extLst>
          </p:nvPr>
        </p:nvGraphicFramePr>
        <p:xfrm>
          <a:off x="1104900" y="4862513"/>
          <a:ext cx="1744663" cy="1550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47" name="公式" r:id="rId4" imgW="799920" imgH="711000" progId="Equation.3">
                  <p:embed/>
                </p:oleObj>
              </mc:Choice>
              <mc:Fallback>
                <p:oleObj name="公式" r:id="rId4" imgW="799920" imgH="7110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104900" y="4862513"/>
                        <a:ext cx="1744663" cy="15509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6" name="Straight Arrow Connector 15"/>
          <p:cNvCxnSpPr/>
          <p:nvPr/>
        </p:nvCxnSpPr>
        <p:spPr>
          <a:xfrm flipH="1">
            <a:off x="2590800" y="3505200"/>
            <a:ext cx="60960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3411438" y="3505200"/>
            <a:ext cx="53340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9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84478415"/>
              </p:ext>
            </p:extLst>
          </p:nvPr>
        </p:nvGraphicFramePr>
        <p:xfrm>
          <a:off x="3179363" y="3352801"/>
          <a:ext cx="262193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48" name="Equation" r:id="rId6" imgW="139700" imgH="203200" progId="Equation.3">
                  <p:embed/>
                </p:oleObj>
              </mc:Choice>
              <mc:Fallback>
                <p:oleObj name="Equation" r:id="rId6" imgW="1397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179363" y="3352801"/>
                        <a:ext cx="262193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标题 1"/>
          <p:cNvSpPr txBox="1">
            <a:spLocks/>
          </p:cNvSpPr>
          <p:nvPr/>
        </p:nvSpPr>
        <p:spPr>
          <a:xfrm>
            <a:off x="628650" y="365127"/>
            <a:ext cx="7886700" cy="903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>
                <a:solidFill>
                  <a:srgbClr val="0070C0"/>
                </a:solidFill>
              </a:rPr>
              <a:t>欧式空间与射影空间</a:t>
            </a:r>
          </a:p>
        </p:txBody>
      </p:sp>
      <p:sp>
        <p:nvSpPr>
          <p:cNvPr id="15" name="Rectangle 3"/>
          <p:cNvSpPr txBox="1">
            <a:spLocks noChangeArrowheads="1"/>
          </p:cNvSpPr>
          <p:nvPr/>
        </p:nvSpPr>
        <p:spPr>
          <a:xfrm>
            <a:off x="3275856" y="5103418"/>
            <a:ext cx="5328592" cy="10801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dirty="0"/>
              <a:t>3D</a:t>
            </a:r>
            <a:r>
              <a:rPr lang="zh-CN" altLang="en-US" sz="2400" dirty="0"/>
              <a:t>空间点与</a:t>
            </a:r>
            <a:r>
              <a:rPr lang="en-US" altLang="zh-CN" sz="2400" dirty="0"/>
              <a:t>2D</a:t>
            </a:r>
            <a:r>
              <a:rPr lang="zh-CN" altLang="en-US" sz="2400" dirty="0"/>
              <a:t>图像点对应</a:t>
            </a:r>
            <a:endParaRPr lang="en-US" altLang="zh-CN" sz="2400" dirty="0"/>
          </a:p>
          <a:p>
            <a:r>
              <a:rPr lang="zh-CN" altLang="en-US" sz="2400" dirty="0"/>
              <a:t>对应关系可表达</a:t>
            </a: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362079978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标题 1"/>
          <p:cNvSpPr txBox="1">
            <a:spLocks/>
          </p:cNvSpPr>
          <p:nvPr/>
        </p:nvSpPr>
        <p:spPr>
          <a:xfrm>
            <a:off x="628650" y="365127"/>
            <a:ext cx="7886700" cy="903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>
                <a:solidFill>
                  <a:srgbClr val="0070C0"/>
                </a:solidFill>
              </a:rPr>
              <a:t>欧式空间与射影空间</a:t>
            </a:r>
          </a:p>
        </p:txBody>
      </p:sp>
      <p:pic>
        <p:nvPicPr>
          <p:cNvPr id="10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565203"/>
            <a:ext cx="2870797" cy="42484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7047332"/>
              </p:ext>
            </p:extLst>
          </p:nvPr>
        </p:nvGraphicFramePr>
        <p:xfrm>
          <a:off x="5030788" y="1671638"/>
          <a:ext cx="1784350" cy="1581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79" name="公式" r:id="rId4" imgW="799920" imgH="711000" progId="Equation.3">
                  <p:embed/>
                </p:oleObj>
              </mc:Choice>
              <mc:Fallback>
                <p:oleObj name="公式" r:id="rId4" imgW="799920" imgH="7110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30788" y="1671638"/>
                        <a:ext cx="1784350" cy="1581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椭圆 3"/>
          <p:cNvSpPr/>
          <p:nvPr/>
        </p:nvSpPr>
        <p:spPr>
          <a:xfrm>
            <a:off x="2187347" y="2905730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30161597"/>
              </p:ext>
            </p:extLst>
          </p:nvPr>
        </p:nvGraphicFramePr>
        <p:xfrm>
          <a:off x="5033617" y="3717925"/>
          <a:ext cx="1897063" cy="1579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80" name="公式" r:id="rId6" imgW="850680" imgH="711000" progId="Equation.3">
                  <p:embed/>
                </p:oleObj>
              </mc:Choice>
              <mc:Fallback>
                <p:oleObj name="公式" r:id="rId6" imgW="850680" imgH="711000" progId="Equation.3">
                  <p:embed/>
                  <p:pic>
                    <p:nvPicPr>
                      <p:cNvPr id="0" name="对象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33617" y="3717925"/>
                        <a:ext cx="1897063" cy="1579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30136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标题 1"/>
          <p:cNvSpPr txBox="1">
            <a:spLocks/>
          </p:cNvSpPr>
          <p:nvPr/>
        </p:nvSpPr>
        <p:spPr>
          <a:xfrm>
            <a:off x="628650" y="365127"/>
            <a:ext cx="7886700" cy="903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>
                <a:solidFill>
                  <a:srgbClr val="0070C0"/>
                </a:solidFill>
              </a:rPr>
              <a:t>欧式空间与射影空间</a:t>
            </a: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>
          <a:xfrm>
            <a:off x="457200" y="1412776"/>
            <a:ext cx="8229600" cy="31683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dirty="0"/>
              <a:t>在一条直线上只有唯一一个无穷远点</a:t>
            </a:r>
            <a:endParaRPr lang="en-US" altLang="zh-CN" sz="2400" dirty="0"/>
          </a:p>
          <a:p>
            <a:pPr marL="0" indent="0">
              <a:buNone/>
            </a:pPr>
            <a:endParaRPr lang="en-US" altLang="zh-CN" sz="2400" dirty="0"/>
          </a:p>
          <a:p>
            <a:r>
              <a:rPr lang="zh-CN" altLang="en-US" sz="2400" dirty="0"/>
              <a:t>在一个平面上，所有的无穷远点组成一条直线，称为该平面的无穷远直线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zh-CN" altLang="en-US" sz="2400" dirty="0"/>
              <a:t>三维空间中的所有无穷远点组成的一个平面，称为这个空间的无穷远平面</a:t>
            </a: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239669281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标题 1"/>
          <p:cNvSpPr txBox="1">
            <a:spLocks/>
          </p:cNvSpPr>
          <p:nvPr/>
        </p:nvSpPr>
        <p:spPr>
          <a:xfrm>
            <a:off x="628650" y="365127"/>
            <a:ext cx="7886700" cy="903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>
                <a:solidFill>
                  <a:srgbClr val="0070C0"/>
                </a:solidFill>
              </a:rPr>
              <a:t>欧式空间与射影空间</a:t>
            </a: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>
          <a:xfrm>
            <a:off x="457200" y="1412776"/>
            <a:ext cx="8229600" cy="4536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dirty="0"/>
              <a:t>对</a:t>
            </a:r>
            <a:r>
              <a:rPr lang="en-US" altLang="zh-CN" sz="2400" i="1" dirty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zh-CN" altLang="en-US" sz="2400" dirty="0"/>
              <a:t>维欧式空间加入无穷远元素，并对有限元素和无穷远元素不加区分，则他们共同构成</a:t>
            </a:r>
            <a:r>
              <a:rPr lang="en-US" altLang="zh-CN" sz="2400" i="1" dirty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zh-CN" altLang="en-US" sz="2400" dirty="0"/>
              <a:t>维射影空间，记作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zh-CN" altLang="en-US" sz="2400" dirty="0"/>
              <a:t>一维射影空间是一条射影直线，由欧氏直线和它的无穷远点构成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zh-CN" altLang="en-US" sz="2400" dirty="0"/>
              <a:t>二维摄影空间是一个射影平面，由欧氏平面和它的无穷远直线构成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zh-CN" altLang="en-US" sz="2400" dirty="0"/>
              <a:t>三维摄影空间由我们所在的空间和无穷远平面构成</a:t>
            </a:r>
            <a:endParaRPr lang="en-US" altLang="zh-CN" sz="2400" dirty="0"/>
          </a:p>
          <a:p>
            <a:pPr marL="0" indent="0">
              <a:buNone/>
            </a:pPr>
            <a:endParaRPr lang="en-US" altLang="zh-CN" sz="2400" dirty="0"/>
          </a:p>
          <a:p>
            <a:pPr marL="0" indent="0">
              <a:buNone/>
            </a:pPr>
            <a:endParaRPr lang="en-US" altLang="zh-CN" sz="2400" dirty="0"/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72572620"/>
              </p:ext>
            </p:extLst>
          </p:nvPr>
        </p:nvGraphicFramePr>
        <p:xfrm>
          <a:off x="7236296" y="1734364"/>
          <a:ext cx="339757" cy="3600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07" name="公式" r:id="rId3" imgW="190440" imgH="203040" progId="Equation.3">
                  <p:embed/>
                </p:oleObj>
              </mc:Choice>
              <mc:Fallback>
                <p:oleObj name="公式" r:id="rId3" imgW="190440" imgH="203040" progId="Equation.3">
                  <p:embed/>
                  <p:pic>
                    <p:nvPicPr>
                      <p:cNvPr id="0" name="对象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36296" y="1734364"/>
                        <a:ext cx="339757" cy="36004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42246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903634"/>
          </a:xfrm>
        </p:spPr>
        <p:txBody>
          <a:bodyPr/>
          <a:lstStyle/>
          <a:p>
            <a:r>
              <a:rPr lang="zh-CN" altLang="en-US" dirty="0">
                <a:solidFill>
                  <a:srgbClr val="0070C0"/>
                </a:solidFill>
              </a:rPr>
              <a:t>计算机视觉框架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55575" y="2593651"/>
            <a:ext cx="7488832" cy="40011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/>
              <a:t>图像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55575" y="3491861"/>
            <a:ext cx="1944216" cy="40011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/>
              <a:t>特征提取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55575" y="4390071"/>
            <a:ext cx="1943870" cy="40011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/>
              <a:t>2.5</a:t>
            </a:r>
            <a:r>
              <a:rPr lang="zh-CN" altLang="en-US" sz="2000" dirty="0"/>
              <a:t>维深度图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55575" y="6186490"/>
            <a:ext cx="7488832" cy="40011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/>
              <a:t>理解</a:t>
            </a:r>
          </a:p>
        </p:txBody>
      </p:sp>
      <p:cxnSp>
        <p:nvCxnSpPr>
          <p:cNvPr id="14" name="直接箭头连接符 13"/>
          <p:cNvCxnSpPr>
            <a:endCxn id="11" idx="0"/>
          </p:cNvCxnSpPr>
          <p:nvPr/>
        </p:nvCxnSpPr>
        <p:spPr>
          <a:xfrm flipH="1">
            <a:off x="1727683" y="2993761"/>
            <a:ext cx="174" cy="498100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>
            <a:endCxn id="19" idx="0"/>
          </p:cNvCxnSpPr>
          <p:nvPr/>
        </p:nvCxnSpPr>
        <p:spPr>
          <a:xfrm>
            <a:off x="7272299" y="2993761"/>
            <a:ext cx="0" cy="1396310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755575" y="5288281"/>
            <a:ext cx="1943871" cy="40011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/>
              <a:t>三维模型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527300" y="3790858"/>
            <a:ext cx="1944216" cy="40011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/>
              <a:t>特征提取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531068" y="4988877"/>
            <a:ext cx="1943871" cy="40011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/>
              <a:t>子空间学习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300191" y="4390071"/>
            <a:ext cx="1944216" cy="40011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/>
              <a:t>深度学习</a:t>
            </a:r>
          </a:p>
        </p:txBody>
      </p:sp>
      <p:pic>
        <p:nvPicPr>
          <p:cNvPr id="20" name="Picture 102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390" y="1210936"/>
            <a:ext cx="805651" cy="1113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2"/>
          <p:cNvSpPr txBox="1">
            <a:spLocks noChangeArrowheads="1"/>
          </p:cNvSpPr>
          <p:nvPr/>
        </p:nvSpPr>
        <p:spPr>
          <a:xfrm>
            <a:off x="1667041" y="1579229"/>
            <a:ext cx="1202662" cy="37655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rtlCol="0" anchor="t">
            <a:no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49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4900">
                <a:solidFill>
                  <a:schemeClr val="tx1"/>
                </a:solidFill>
                <a:latin typeface="Palatino Linotype" pitchFamily="18" charset="0"/>
                <a:ea typeface="宋体" pitchFamily="2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4900">
                <a:solidFill>
                  <a:schemeClr val="tx1"/>
                </a:solidFill>
                <a:latin typeface="Palatino Linotype" pitchFamily="18" charset="0"/>
                <a:ea typeface="宋体" pitchFamily="2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4900">
                <a:solidFill>
                  <a:schemeClr val="tx1"/>
                </a:solidFill>
                <a:latin typeface="Palatino Linotype" pitchFamily="18" charset="0"/>
                <a:ea typeface="宋体" pitchFamily="2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4900">
                <a:solidFill>
                  <a:schemeClr val="tx1"/>
                </a:solidFill>
                <a:latin typeface="Palatino Linotype" pitchFamily="18" charset="0"/>
                <a:ea typeface="宋体" pitchFamily="2" charset="-122"/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fontAlgn="auto">
              <a:spcAft>
                <a:spcPts val="0"/>
              </a:spcAft>
              <a:defRPr/>
            </a:pPr>
            <a:r>
              <a:rPr lang="en-US" altLang="zh-CN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Marr,1981</a:t>
            </a:r>
            <a:endParaRPr lang="zh-CN" altLang="en-US" sz="18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2" name="Picture 5" descr="tomasopoggio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22" r="9300"/>
          <a:stretch/>
        </p:blipFill>
        <p:spPr bwMode="auto">
          <a:xfrm>
            <a:off x="3517775" y="1210935"/>
            <a:ext cx="885825" cy="1113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 2"/>
          <p:cNvSpPr txBox="1">
            <a:spLocks noChangeArrowheads="1"/>
          </p:cNvSpPr>
          <p:nvPr/>
        </p:nvSpPr>
        <p:spPr>
          <a:xfrm>
            <a:off x="4507113" y="1593413"/>
            <a:ext cx="1407142" cy="37655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rtlCol="0" anchor="t">
            <a:no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49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4900">
                <a:solidFill>
                  <a:schemeClr val="tx1"/>
                </a:solidFill>
                <a:latin typeface="Palatino Linotype" pitchFamily="18" charset="0"/>
                <a:ea typeface="宋体" pitchFamily="2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4900">
                <a:solidFill>
                  <a:schemeClr val="tx1"/>
                </a:solidFill>
                <a:latin typeface="Palatino Linotype" pitchFamily="18" charset="0"/>
                <a:ea typeface="宋体" pitchFamily="2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4900">
                <a:solidFill>
                  <a:schemeClr val="tx1"/>
                </a:solidFill>
                <a:latin typeface="Palatino Linotype" pitchFamily="18" charset="0"/>
                <a:ea typeface="宋体" pitchFamily="2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4900">
                <a:solidFill>
                  <a:schemeClr val="tx1"/>
                </a:solidFill>
                <a:latin typeface="Palatino Linotype" pitchFamily="18" charset="0"/>
                <a:ea typeface="宋体" pitchFamily="2" charset="-122"/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fontAlgn="auto">
              <a:spcAft>
                <a:spcPts val="0"/>
              </a:spcAft>
              <a:defRPr/>
            </a:pPr>
            <a:r>
              <a:rPr lang="en-US" altLang="zh-CN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Poggio,2000</a:t>
            </a:r>
            <a:endParaRPr lang="zh-CN" altLang="en-US" sz="18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4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4079" y="1210728"/>
            <a:ext cx="840260" cy="11133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" name="Rectangle 2"/>
          <p:cNvSpPr txBox="1">
            <a:spLocks noChangeArrowheads="1"/>
          </p:cNvSpPr>
          <p:nvPr/>
        </p:nvSpPr>
        <p:spPr>
          <a:xfrm>
            <a:off x="7157194" y="1593413"/>
            <a:ext cx="1407142" cy="37655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rtlCol="0" anchor="t">
            <a:no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49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4900">
                <a:solidFill>
                  <a:schemeClr val="tx1"/>
                </a:solidFill>
                <a:latin typeface="Palatino Linotype" pitchFamily="18" charset="0"/>
                <a:ea typeface="宋体" pitchFamily="2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4900">
                <a:solidFill>
                  <a:schemeClr val="tx1"/>
                </a:solidFill>
                <a:latin typeface="Palatino Linotype" pitchFamily="18" charset="0"/>
                <a:ea typeface="宋体" pitchFamily="2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4900">
                <a:solidFill>
                  <a:schemeClr val="tx1"/>
                </a:solidFill>
                <a:latin typeface="Palatino Linotype" pitchFamily="18" charset="0"/>
                <a:ea typeface="宋体" pitchFamily="2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4900">
                <a:solidFill>
                  <a:schemeClr val="tx1"/>
                </a:solidFill>
                <a:latin typeface="Palatino Linotype" pitchFamily="18" charset="0"/>
                <a:ea typeface="宋体" pitchFamily="2" charset="-122"/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fontAlgn="auto">
              <a:spcAft>
                <a:spcPts val="0"/>
              </a:spcAft>
              <a:defRPr/>
            </a:pPr>
            <a:r>
              <a:rPr lang="en-US" altLang="zh-CN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Hinton,2006</a:t>
            </a:r>
            <a:endParaRPr lang="zh-CN" altLang="en-US" sz="18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6" name="直接箭头连接符 25"/>
          <p:cNvCxnSpPr/>
          <p:nvPr/>
        </p:nvCxnSpPr>
        <p:spPr>
          <a:xfrm flipH="1">
            <a:off x="1713657" y="3891971"/>
            <a:ext cx="174" cy="498100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/>
          <p:cNvCxnSpPr/>
          <p:nvPr/>
        </p:nvCxnSpPr>
        <p:spPr>
          <a:xfrm flipH="1">
            <a:off x="1713483" y="4790181"/>
            <a:ext cx="174" cy="498100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/>
          <p:cNvCxnSpPr/>
          <p:nvPr/>
        </p:nvCxnSpPr>
        <p:spPr>
          <a:xfrm flipH="1">
            <a:off x="1699630" y="5688390"/>
            <a:ext cx="174" cy="498100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>
            <a:stCxn id="10" idx="2"/>
            <a:endCxn id="17" idx="0"/>
          </p:cNvCxnSpPr>
          <p:nvPr/>
        </p:nvCxnSpPr>
        <p:spPr>
          <a:xfrm flipH="1">
            <a:off x="4499408" y="2993761"/>
            <a:ext cx="583" cy="797097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/>
          <p:cNvCxnSpPr/>
          <p:nvPr/>
        </p:nvCxnSpPr>
        <p:spPr>
          <a:xfrm flipH="1">
            <a:off x="4499408" y="4191780"/>
            <a:ext cx="583" cy="797097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/>
          <p:cNvCxnSpPr/>
          <p:nvPr/>
        </p:nvCxnSpPr>
        <p:spPr>
          <a:xfrm flipH="1">
            <a:off x="4503003" y="5389393"/>
            <a:ext cx="583" cy="797097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/>
          <p:cNvCxnSpPr/>
          <p:nvPr/>
        </p:nvCxnSpPr>
        <p:spPr>
          <a:xfrm>
            <a:off x="7272299" y="4790181"/>
            <a:ext cx="0" cy="1396310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2202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5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8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7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9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90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1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6" grpId="0" animBg="1"/>
      <p:bldP spid="17" grpId="0" animBg="1"/>
      <p:bldP spid="18" grpId="0" animBg="1"/>
      <p:bldP spid="19" grpId="0" animBg="1"/>
      <p:bldP spid="21" grpId="0"/>
      <p:bldP spid="23" grpId="0"/>
      <p:bldP spid="25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标题 1"/>
          <p:cNvSpPr txBox="1">
            <a:spLocks/>
          </p:cNvSpPr>
          <p:nvPr/>
        </p:nvSpPr>
        <p:spPr>
          <a:xfrm>
            <a:off x="628650" y="365127"/>
            <a:ext cx="7886700" cy="903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>
                <a:solidFill>
                  <a:srgbClr val="0070C0"/>
                </a:solidFill>
              </a:rPr>
              <a:t>齐次坐标</a:t>
            </a: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>
          <a:xfrm>
            <a:off x="457200" y="1412776"/>
            <a:ext cx="8229600" cy="6480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2400" dirty="0"/>
              <a:t>齐次坐标是射影空间的坐标表达方式</a:t>
            </a:r>
            <a:endParaRPr lang="en-US" altLang="zh-CN" sz="2400" dirty="0"/>
          </a:p>
        </p:txBody>
      </p:sp>
      <p:sp>
        <p:nvSpPr>
          <p:cNvPr id="7" name="Rectangle 34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457200" y="4279616"/>
            <a:ext cx="77724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zh-CN" altLang="en-US" sz="2000" dirty="0"/>
              <a:t>齐次坐标到非其次坐标的转换：</a:t>
            </a:r>
            <a:endParaRPr lang="en-US" sz="2000" dirty="0"/>
          </a:p>
        </p:txBody>
      </p:sp>
      <p:pic>
        <p:nvPicPr>
          <p:cNvPr id="9" name="Picture 35" descr="Edittex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1468" y="2789312"/>
            <a:ext cx="1843087" cy="1035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39" descr="Edittex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7373" y="4920134"/>
            <a:ext cx="2622550" cy="1035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41" descr="Edittex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9085" y="4775671"/>
            <a:ext cx="3276600" cy="1317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43" descr="Edittex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5243" y="2636912"/>
            <a:ext cx="2112962" cy="1319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ectangle 34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457200" y="2225391"/>
            <a:ext cx="77724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zh-CN" altLang="en-US" sz="2000" dirty="0"/>
              <a:t>非齐次坐标到齐次坐标的转换：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227999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标题 1"/>
          <p:cNvSpPr txBox="1">
            <a:spLocks/>
          </p:cNvSpPr>
          <p:nvPr/>
        </p:nvSpPr>
        <p:spPr>
          <a:xfrm>
            <a:off x="628650" y="365127"/>
            <a:ext cx="7886700" cy="903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>
                <a:solidFill>
                  <a:srgbClr val="0070C0"/>
                </a:solidFill>
              </a:rPr>
              <a:t>齐次坐标</a:t>
            </a: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>
          <a:xfrm>
            <a:off x="457200" y="1412776"/>
            <a:ext cx="8229600" cy="6480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dirty="0"/>
              <a:t>齐次坐标在相差一个尺度时等价：</a:t>
            </a:r>
            <a:endParaRPr lang="en-US" altLang="zh-CN" sz="2400" dirty="0"/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73206582"/>
              </p:ext>
            </p:extLst>
          </p:nvPr>
        </p:nvGraphicFramePr>
        <p:xfrm>
          <a:off x="3613150" y="2060575"/>
          <a:ext cx="1343025" cy="1666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15" name="公式" r:id="rId3" imgW="736560" imgH="914400" progId="Equation.3">
                  <p:embed/>
                </p:oleObj>
              </mc:Choice>
              <mc:Fallback>
                <p:oleObj name="公式" r:id="rId3" imgW="736560" imgH="9144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13150" y="2060575"/>
                        <a:ext cx="1343025" cy="1666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Rectangle 3"/>
          <p:cNvSpPr txBox="1">
            <a:spLocks noChangeArrowheads="1"/>
          </p:cNvSpPr>
          <p:nvPr/>
        </p:nvSpPr>
        <p:spPr>
          <a:xfrm>
            <a:off x="539552" y="4149080"/>
            <a:ext cx="8229600" cy="6480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dirty="0"/>
              <a:t>无穷远点的齐次坐标：</a:t>
            </a:r>
            <a:endParaRPr lang="en-US" altLang="zh-CN" sz="2400" dirty="0"/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89615361"/>
              </p:ext>
            </p:extLst>
          </p:nvPr>
        </p:nvGraphicFramePr>
        <p:xfrm>
          <a:off x="4086225" y="4653136"/>
          <a:ext cx="485775" cy="1666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16" name="公式" r:id="rId5" imgW="266400" imgH="914400" progId="Equation.3">
                  <p:embed/>
                </p:oleObj>
              </mc:Choice>
              <mc:Fallback>
                <p:oleObj name="公式" r:id="rId5" imgW="266400" imgH="914400" progId="Equation.3">
                  <p:embed/>
                  <p:pic>
                    <p:nvPicPr>
                      <p:cNvPr id="0" name="对象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86225" y="4653136"/>
                        <a:ext cx="485775" cy="1666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7889569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rcRect l="1669" r="1669"/>
          <a:stretch>
            <a:fillRect/>
          </a:stretch>
        </p:blipFill>
        <p:spPr>
          <a:xfrm>
            <a:off x="1622414" y="1124744"/>
            <a:ext cx="6062815" cy="3334315"/>
          </a:xfrm>
        </p:spPr>
      </p:pic>
      <p:cxnSp>
        <p:nvCxnSpPr>
          <p:cNvPr id="16" name="Straight Arrow Connector 15"/>
          <p:cNvCxnSpPr/>
          <p:nvPr/>
        </p:nvCxnSpPr>
        <p:spPr>
          <a:xfrm flipH="1">
            <a:off x="2590800" y="3212306"/>
            <a:ext cx="60960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3411438" y="3212306"/>
            <a:ext cx="53340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9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06586654"/>
              </p:ext>
            </p:extLst>
          </p:nvPr>
        </p:nvGraphicFramePr>
        <p:xfrm>
          <a:off x="3179363" y="3059907"/>
          <a:ext cx="262193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19" name="Equation" r:id="rId4" imgW="139700" imgH="203200" progId="Equation.3">
                  <p:embed/>
                </p:oleObj>
              </mc:Choice>
              <mc:Fallback>
                <p:oleObj name="Equation" r:id="rId4" imgW="1397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179363" y="3059907"/>
                        <a:ext cx="262193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标题 1"/>
          <p:cNvSpPr txBox="1">
            <a:spLocks/>
          </p:cNvSpPr>
          <p:nvPr/>
        </p:nvSpPr>
        <p:spPr>
          <a:xfrm>
            <a:off x="628650" y="365127"/>
            <a:ext cx="7886700" cy="903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>
                <a:solidFill>
                  <a:srgbClr val="0070C0"/>
                </a:solidFill>
              </a:rPr>
              <a:t>相机模型</a:t>
            </a:r>
          </a:p>
        </p:txBody>
      </p:sp>
      <p:graphicFrame>
        <p:nvGraphicFramePr>
          <p:cNvPr id="10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03213775"/>
              </p:ext>
            </p:extLst>
          </p:nvPr>
        </p:nvGraphicFramePr>
        <p:xfrm>
          <a:off x="4325838" y="4355306"/>
          <a:ext cx="3455988" cy="1990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20" name="Equation" r:id="rId6" imgW="1612900" imgH="927100" progId="Equation.3">
                  <p:embed/>
                </p:oleObj>
              </mc:Choice>
              <mc:Fallback>
                <p:oleObj name="Equation" r:id="rId6" imgW="1612900" imgH="927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325838" y="4355306"/>
                        <a:ext cx="3455988" cy="1990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70616243"/>
              </p:ext>
            </p:extLst>
          </p:nvPr>
        </p:nvGraphicFramePr>
        <p:xfrm>
          <a:off x="1201738" y="4583906"/>
          <a:ext cx="1550987" cy="152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21" name="公式" r:id="rId8" imgW="711200" imgH="698500" progId="Equation.3">
                  <p:embed/>
                </p:oleObj>
              </mc:Choice>
              <mc:Fallback>
                <p:oleObj name="公式" r:id="rId8" imgW="711200" imgH="698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201738" y="4583906"/>
                        <a:ext cx="1550987" cy="152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3" name="Straight Arrow Connector 4"/>
          <p:cNvCxnSpPr/>
          <p:nvPr/>
        </p:nvCxnSpPr>
        <p:spPr>
          <a:xfrm flipV="1">
            <a:off x="4937377" y="5466129"/>
            <a:ext cx="1" cy="7664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244124" y="6221676"/>
            <a:ext cx="1386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Up to a scale</a:t>
            </a:r>
          </a:p>
        </p:txBody>
      </p:sp>
      <p:sp>
        <p:nvSpPr>
          <p:cNvPr id="15" name="Right Arrow 11"/>
          <p:cNvSpPr/>
          <p:nvPr/>
        </p:nvSpPr>
        <p:spPr>
          <a:xfrm>
            <a:off x="3134714" y="5109362"/>
            <a:ext cx="810124" cy="383205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 Box 19"/>
          <p:cNvSpPr txBox="1">
            <a:spLocks noChangeArrowheads="1"/>
          </p:cNvSpPr>
          <p:nvPr/>
        </p:nvSpPr>
        <p:spPr bwMode="auto">
          <a:xfrm>
            <a:off x="5940152" y="3676410"/>
            <a:ext cx="2704297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zh-CN" altLang="en-US" sz="2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注意：</a:t>
            </a:r>
            <a:r>
              <a:rPr lang="en-US" altLang="zh-CN" sz="2000" i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f </a:t>
            </a:r>
            <a:r>
              <a:rPr lang="zh-CN" altLang="en-US" sz="2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的单位为像素</a:t>
            </a:r>
            <a:endParaRPr lang="en-US" sz="20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9236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标题 1"/>
          <p:cNvSpPr txBox="1">
            <a:spLocks/>
          </p:cNvSpPr>
          <p:nvPr/>
        </p:nvSpPr>
        <p:spPr>
          <a:xfrm>
            <a:off x="628650" y="365127"/>
            <a:ext cx="7886700" cy="903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>
                <a:solidFill>
                  <a:srgbClr val="0070C0"/>
                </a:solidFill>
              </a:rPr>
              <a:t>相机模型</a:t>
            </a:r>
          </a:p>
        </p:txBody>
      </p:sp>
      <p:graphicFrame>
        <p:nvGraphicFramePr>
          <p:cNvPr id="15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83323272"/>
              </p:ext>
            </p:extLst>
          </p:nvPr>
        </p:nvGraphicFramePr>
        <p:xfrm>
          <a:off x="4627563" y="4629944"/>
          <a:ext cx="4098925" cy="167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07" name="公式" r:id="rId3" imgW="2247840" imgH="914400" progId="Equation.3">
                  <p:embed/>
                </p:oleObj>
              </mc:Choice>
              <mc:Fallback>
                <p:oleObj name="公式" r:id="rId3" imgW="2247840" imgH="914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627563" y="4629944"/>
                        <a:ext cx="4098925" cy="1670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3622702"/>
              </p:ext>
            </p:extLst>
          </p:nvPr>
        </p:nvGraphicFramePr>
        <p:xfrm>
          <a:off x="216023" y="4619247"/>
          <a:ext cx="2940930" cy="16940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08" name="Equation" r:id="rId5" imgW="1612900" imgH="927100" progId="Equation.3">
                  <p:embed/>
                </p:oleObj>
              </mc:Choice>
              <mc:Fallback>
                <p:oleObj name="Equation" r:id="rId5" imgW="1612900" imgH="927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6023" y="4619247"/>
                        <a:ext cx="2940930" cy="16940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Right Arrow 11"/>
          <p:cNvSpPr/>
          <p:nvPr/>
        </p:nvSpPr>
        <p:spPr>
          <a:xfrm>
            <a:off x="3491880" y="5214309"/>
            <a:ext cx="810124" cy="383205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Content Placeholder 3"/>
          <p:cNvPicPr>
            <a:picLocks noChangeAspect="1"/>
          </p:cNvPicPr>
          <p:nvPr/>
        </p:nvPicPr>
        <p:blipFill>
          <a:blip r:embed="rId7"/>
          <a:srcRect l="1669" r="1669"/>
          <a:stretch>
            <a:fillRect/>
          </a:stretch>
        </p:blipFill>
        <p:spPr>
          <a:xfrm>
            <a:off x="1622414" y="1124744"/>
            <a:ext cx="6062815" cy="3334315"/>
          </a:xfrm>
          <a:prstGeom prst="rect">
            <a:avLst/>
          </a:prstGeom>
        </p:spPr>
      </p:pic>
      <p:cxnSp>
        <p:nvCxnSpPr>
          <p:cNvPr id="17" name="Straight Arrow Connector 15"/>
          <p:cNvCxnSpPr/>
          <p:nvPr/>
        </p:nvCxnSpPr>
        <p:spPr>
          <a:xfrm flipH="1">
            <a:off x="2590800" y="3212306"/>
            <a:ext cx="60960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6"/>
          <p:cNvCxnSpPr/>
          <p:nvPr/>
        </p:nvCxnSpPr>
        <p:spPr>
          <a:xfrm>
            <a:off x="3411438" y="3212306"/>
            <a:ext cx="53340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9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41339303"/>
              </p:ext>
            </p:extLst>
          </p:nvPr>
        </p:nvGraphicFramePr>
        <p:xfrm>
          <a:off x="3179363" y="3059907"/>
          <a:ext cx="262193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09" name="Equation" r:id="rId8" imgW="139700" imgH="203200" progId="Equation.3">
                  <p:embed/>
                </p:oleObj>
              </mc:Choice>
              <mc:Fallback>
                <p:oleObj name="Equation" r:id="rId8" imgW="1397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179363" y="3059907"/>
                        <a:ext cx="262193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19743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28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62400" y="1879937"/>
            <a:ext cx="4648200" cy="30431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softEdge rad="127000"/>
          </a:effectLst>
        </p:spPr>
      </p:pic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5638800" y="4927600"/>
            <a:ext cx="13589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ja-JP" altLang="en-US" dirty="0"/>
              <a:t>“</a:t>
            </a:r>
            <a:r>
              <a:rPr lang="en-US" dirty="0"/>
              <a:t>The World</a:t>
            </a:r>
            <a:r>
              <a:rPr lang="ja-JP" altLang="en-US" dirty="0"/>
              <a:t>”</a:t>
            </a:r>
            <a:endParaRPr lang="en-US" dirty="0"/>
          </a:p>
        </p:txBody>
      </p: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1290638" y="3860800"/>
            <a:ext cx="9048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/>
              <a:t>Camera</a:t>
            </a:r>
          </a:p>
        </p:txBody>
      </p:sp>
      <p:grpSp>
        <p:nvGrpSpPr>
          <p:cNvPr id="31" name="Group 30"/>
          <p:cNvGrpSpPr>
            <a:grpSpLocks/>
          </p:cNvGrpSpPr>
          <p:nvPr/>
        </p:nvGrpSpPr>
        <p:grpSpPr bwMode="auto">
          <a:xfrm>
            <a:off x="4016375" y="1944688"/>
            <a:ext cx="3603625" cy="3444875"/>
            <a:chOff x="4016828" y="2884714"/>
            <a:chExt cx="3603172" cy="3444351"/>
          </a:xfrm>
        </p:grpSpPr>
        <p:cxnSp>
          <p:nvCxnSpPr>
            <p:cNvPr id="11" name="Straight Arrow Connector 10"/>
            <p:cNvCxnSpPr/>
            <p:nvPr/>
          </p:nvCxnSpPr>
          <p:spPr>
            <a:xfrm>
              <a:off x="5486668" y="5378297"/>
              <a:ext cx="1882538" cy="107934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 rot="5400000" flipH="1" flipV="1">
              <a:off x="4419238" y="4256897"/>
              <a:ext cx="2177719" cy="6507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 rot="5400000" flipH="1" flipV="1">
              <a:off x="4408127" y="4256897"/>
              <a:ext cx="2177719" cy="6508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 rot="10800000" flipV="1">
              <a:off x="4016828" y="5387820"/>
              <a:ext cx="1447618" cy="55554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94" name="TextBox 19"/>
            <p:cNvSpPr txBox="1">
              <a:spLocks noChangeArrowheads="1"/>
            </p:cNvSpPr>
            <p:nvPr/>
          </p:nvSpPr>
          <p:spPr bwMode="auto">
            <a:xfrm>
              <a:off x="7294270" y="5293118"/>
              <a:ext cx="32573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2400" b="1" i="1"/>
                <a:t>x</a:t>
              </a:r>
            </a:p>
          </p:txBody>
        </p:sp>
        <p:sp>
          <p:nvSpPr>
            <p:cNvPr id="7195" name="TextBox 20"/>
            <p:cNvSpPr txBox="1">
              <a:spLocks noChangeArrowheads="1"/>
            </p:cNvSpPr>
            <p:nvPr/>
          </p:nvSpPr>
          <p:spPr bwMode="auto">
            <a:xfrm>
              <a:off x="5532296" y="2884714"/>
              <a:ext cx="328936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2400" b="1" i="1"/>
                <a:t>y</a:t>
              </a:r>
            </a:p>
          </p:txBody>
        </p:sp>
        <p:sp>
          <p:nvSpPr>
            <p:cNvPr id="7196" name="TextBox 21"/>
            <p:cNvSpPr txBox="1">
              <a:spLocks noChangeArrowheads="1"/>
            </p:cNvSpPr>
            <p:nvPr/>
          </p:nvSpPr>
          <p:spPr bwMode="auto">
            <a:xfrm>
              <a:off x="4017670" y="5867400"/>
              <a:ext cx="306494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2400" b="1" i="1"/>
                <a:t>z</a:t>
              </a:r>
            </a:p>
          </p:txBody>
        </p:sp>
      </p:grpSp>
      <p:pic>
        <p:nvPicPr>
          <p:cNvPr id="23" name="Picture 3" descr="C:\snavely\projects\bpsfm\paper\figures\camera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438" y="2944813"/>
            <a:ext cx="1274762" cy="938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3" name="Group 32"/>
          <p:cNvGrpSpPr>
            <a:grpSpLocks/>
          </p:cNvGrpSpPr>
          <p:nvPr/>
        </p:nvGrpSpPr>
        <p:grpSpPr bwMode="auto">
          <a:xfrm>
            <a:off x="355600" y="1879600"/>
            <a:ext cx="2997200" cy="2559050"/>
            <a:chOff x="-20924" y="2819400"/>
            <a:chExt cx="2997494" cy="2558143"/>
          </a:xfrm>
        </p:grpSpPr>
        <p:cxnSp>
          <p:nvCxnSpPr>
            <p:cNvPr id="24" name="Straight Arrow Connector 23"/>
            <p:cNvCxnSpPr/>
            <p:nvPr/>
          </p:nvCxnSpPr>
          <p:spPr>
            <a:xfrm flipH="1">
              <a:off x="156893" y="4465055"/>
              <a:ext cx="1043090" cy="563362"/>
            </a:xfrm>
            <a:prstGeom prst="straightConnector1">
              <a:avLst/>
            </a:prstGeom>
            <a:ln w="31750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 rot="5400000" flipH="1" flipV="1">
              <a:off x="529502" y="3794573"/>
              <a:ext cx="1340963" cy="0"/>
            </a:xfrm>
            <a:prstGeom prst="straightConnector1">
              <a:avLst/>
            </a:prstGeom>
            <a:ln w="31750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>
              <a:off x="1199984" y="4465055"/>
              <a:ext cx="1522561" cy="217410"/>
            </a:xfrm>
            <a:prstGeom prst="straightConnector1">
              <a:avLst/>
            </a:prstGeom>
            <a:ln w="31750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87" name="TextBox 26"/>
            <p:cNvSpPr txBox="1">
              <a:spLocks noChangeArrowheads="1"/>
            </p:cNvSpPr>
            <p:nvPr/>
          </p:nvSpPr>
          <p:spPr bwMode="auto">
            <a:xfrm>
              <a:off x="1066800" y="2819400"/>
              <a:ext cx="29367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b="1">
                  <a:cs typeface="Times New Roman" charset="0"/>
                </a:rPr>
                <a:t>v</a:t>
              </a:r>
            </a:p>
          </p:txBody>
        </p:sp>
        <p:sp>
          <p:nvSpPr>
            <p:cNvPr id="7188" name="TextBox 27"/>
            <p:cNvSpPr txBox="1">
              <a:spLocks noChangeArrowheads="1"/>
            </p:cNvSpPr>
            <p:nvPr/>
          </p:nvSpPr>
          <p:spPr bwMode="auto">
            <a:xfrm>
              <a:off x="-20924" y="5008211"/>
              <a:ext cx="356188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b="1">
                  <a:cs typeface="Times New Roman" charset="0"/>
                </a:rPr>
                <a:t>w</a:t>
              </a:r>
            </a:p>
          </p:txBody>
        </p:sp>
        <p:sp>
          <p:nvSpPr>
            <p:cNvPr id="7189" name="TextBox 28"/>
            <p:cNvSpPr txBox="1">
              <a:spLocks noChangeArrowheads="1"/>
            </p:cNvSpPr>
            <p:nvPr/>
          </p:nvSpPr>
          <p:spPr bwMode="auto">
            <a:xfrm>
              <a:off x="2668472" y="4474028"/>
              <a:ext cx="308098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b="1">
                  <a:cs typeface="Times New Roman" charset="0"/>
                </a:rPr>
                <a:t>u</a:t>
              </a:r>
            </a:p>
          </p:txBody>
        </p:sp>
      </p:grpSp>
      <p:grpSp>
        <p:nvGrpSpPr>
          <p:cNvPr id="32" name="Group 31"/>
          <p:cNvGrpSpPr>
            <a:grpSpLocks/>
          </p:cNvGrpSpPr>
          <p:nvPr/>
        </p:nvGrpSpPr>
        <p:grpSpPr bwMode="auto">
          <a:xfrm>
            <a:off x="5310188" y="4306888"/>
            <a:ext cx="319087" cy="522287"/>
            <a:chOff x="5310534" y="5246914"/>
            <a:chExt cx="319318" cy="522514"/>
          </a:xfrm>
        </p:grpSpPr>
        <p:sp>
          <p:nvSpPr>
            <p:cNvPr id="8" name="Oval 7"/>
            <p:cNvSpPr/>
            <p:nvPr/>
          </p:nvSpPr>
          <p:spPr>
            <a:xfrm>
              <a:off x="5366136" y="5246914"/>
              <a:ext cx="228765" cy="228699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7183" name="TextBox 18"/>
            <p:cNvSpPr txBox="1">
              <a:spLocks noChangeArrowheads="1"/>
            </p:cNvSpPr>
            <p:nvPr/>
          </p:nvSpPr>
          <p:spPr bwMode="auto">
            <a:xfrm>
              <a:off x="5310534" y="5369318"/>
              <a:ext cx="31931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2000" b="1" i="1"/>
                <a:t>o</a:t>
              </a:r>
            </a:p>
          </p:txBody>
        </p:sp>
      </p:grpSp>
      <p:grpSp>
        <p:nvGrpSpPr>
          <p:cNvPr id="37" name="Group 36"/>
          <p:cNvGrpSpPr>
            <a:grpSpLocks/>
          </p:cNvGrpSpPr>
          <p:nvPr/>
        </p:nvGrpSpPr>
        <p:grpSpPr bwMode="auto">
          <a:xfrm>
            <a:off x="950913" y="3262313"/>
            <a:ext cx="677862" cy="400050"/>
            <a:chOff x="574437" y="4201886"/>
            <a:chExt cx="677419" cy="400110"/>
          </a:xfrm>
        </p:grpSpPr>
        <p:sp>
          <p:nvSpPr>
            <p:cNvPr id="34" name="Oval 33"/>
            <p:cNvSpPr/>
            <p:nvPr/>
          </p:nvSpPr>
          <p:spPr>
            <a:xfrm>
              <a:off x="1099556" y="4408292"/>
              <a:ext cx="152300" cy="152423"/>
            </a:xfrm>
            <a:prstGeom prst="ellipse">
              <a:avLst/>
            </a:prstGeom>
            <a:solidFill>
              <a:srgbClr val="00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7181" name="Rectangle 34"/>
            <p:cNvSpPr>
              <a:spLocks noChangeArrowheads="1"/>
            </p:cNvSpPr>
            <p:nvPr/>
          </p:nvSpPr>
          <p:spPr bwMode="auto">
            <a:xfrm>
              <a:off x="574437" y="4201886"/>
              <a:ext cx="622991" cy="400110"/>
            </a:xfrm>
            <a:prstGeom prst="rect">
              <a:avLst/>
            </a:prstGeom>
            <a:solidFill>
              <a:srgbClr val="EEECE1">
                <a:alpha val="14902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000" b="1" i="1">
                  <a:solidFill>
                    <a:srgbClr val="000000"/>
                  </a:solidFill>
                </a:rPr>
                <a:t>COP</a:t>
              </a:r>
            </a:p>
          </p:txBody>
        </p:sp>
      </p:grpSp>
      <p:sp>
        <p:nvSpPr>
          <p:cNvPr id="38" name="TextBox 37"/>
          <p:cNvSpPr txBox="1">
            <a:spLocks noChangeArrowheads="1"/>
          </p:cNvSpPr>
          <p:nvPr/>
        </p:nvSpPr>
        <p:spPr bwMode="auto">
          <a:xfrm>
            <a:off x="628650" y="5637659"/>
            <a:ext cx="767412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ctr"/>
            <a:r>
              <a:rPr lang="zh-CN" altLang="en-US" sz="2000" dirty="0">
                <a:latin typeface="Times New Roman" pitchFamily="18" charset="0"/>
                <a:ea typeface="+mn-ea"/>
                <a:cs typeface="Times New Roman" pitchFamily="18" charset="0"/>
              </a:rPr>
              <a:t>三维计算机视觉坐标系：</a:t>
            </a:r>
            <a:r>
              <a:rPr lang="en-US" sz="2000" dirty="0">
                <a:latin typeface="Times New Roman" pitchFamily="18" charset="0"/>
                <a:ea typeface="+mn-ea"/>
                <a:cs typeface="Times New Roman" pitchFamily="18" charset="0"/>
              </a:rPr>
              <a:t>  1. </a:t>
            </a:r>
            <a:r>
              <a:rPr lang="zh-CN" altLang="en-US" sz="2000" dirty="0">
                <a:latin typeface="Times New Roman" pitchFamily="18" charset="0"/>
                <a:ea typeface="+mn-ea"/>
                <a:cs typeface="Times New Roman" pitchFamily="18" charset="0"/>
              </a:rPr>
              <a:t>世界坐标系、</a:t>
            </a:r>
            <a:r>
              <a:rPr lang="en-US" sz="2000" dirty="0">
                <a:latin typeface="Times New Roman" pitchFamily="18" charset="0"/>
                <a:ea typeface="+mn-ea"/>
                <a:cs typeface="Times New Roman" pitchFamily="18" charset="0"/>
              </a:rPr>
              <a:t>2. </a:t>
            </a:r>
            <a:r>
              <a:rPr lang="zh-CN" altLang="en-US" sz="2000" dirty="0">
                <a:latin typeface="Times New Roman" pitchFamily="18" charset="0"/>
                <a:ea typeface="+mn-ea"/>
                <a:cs typeface="Times New Roman" pitchFamily="18" charset="0"/>
              </a:rPr>
              <a:t>相机坐标系</a:t>
            </a:r>
            <a:endParaRPr lang="en-US" sz="2000" i="1" dirty="0"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30" name="标题 1"/>
          <p:cNvSpPr txBox="1">
            <a:spLocks/>
          </p:cNvSpPr>
          <p:nvPr/>
        </p:nvSpPr>
        <p:spPr>
          <a:xfrm>
            <a:off x="628650" y="365127"/>
            <a:ext cx="7886700" cy="903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>
                <a:solidFill>
                  <a:srgbClr val="0070C0"/>
                </a:solidFill>
              </a:rPr>
              <a:t>相机模型</a:t>
            </a:r>
            <a:r>
              <a:rPr lang="en-US" altLang="zh-CN" dirty="0">
                <a:solidFill>
                  <a:srgbClr val="0070C0"/>
                </a:solidFill>
              </a:rPr>
              <a:t>——</a:t>
            </a:r>
            <a:r>
              <a:rPr lang="zh-CN" altLang="en-US" dirty="0">
                <a:solidFill>
                  <a:srgbClr val="0070C0"/>
                </a:solidFill>
              </a:rPr>
              <a:t>坐标系</a:t>
            </a:r>
          </a:p>
        </p:txBody>
      </p:sp>
    </p:spTree>
    <p:extLst>
      <p:ext uri="{BB962C8B-B14F-4D97-AF65-F5344CB8AC3E}">
        <p14:creationId xmlns:p14="http://schemas.microsoft.com/office/powerpoint/2010/main" val="212238422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rcRect l="2949" r="2949"/>
          <a:stretch>
            <a:fillRect/>
          </a:stretch>
        </p:blipFill>
        <p:spPr>
          <a:xfrm>
            <a:off x="1245429" y="1417638"/>
            <a:ext cx="6374115" cy="3505518"/>
          </a:xfrm>
        </p:spPr>
      </p:pic>
      <p:sp>
        <p:nvSpPr>
          <p:cNvPr id="5" name="TextBox 4"/>
          <p:cNvSpPr txBox="1"/>
          <p:nvPr/>
        </p:nvSpPr>
        <p:spPr>
          <a:xfrm>
            <a:off x="5868144" y="4907948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世界坐标系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88230" y="3813076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相机坐标系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992734" y="2594845"/>
            <a:ext cx="1569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/>
              <a:t>欧氏坐标变换</a:t>
            </a:r>
            <a:endParaRPr lang="en-US" dirty="0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24669652"/>
              </p:ext>
            </p:extLst>
          </p:nvPr>
        </p:nvGraphicFramePr>
        <p:xfrm>
          <a:off x="788988" y="4430713"/>
          <a:ext cx="3500437" cy="2062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18" name="公式" r:id="rId4" imgW="1574800" imgH="927100" progId="Equation.3">
                  <p:embed/>
                </p:oleObj>
              </mc:Choice>
              <mc:Fallback>
                <p:oleObj name="公式" r:id="rId4" imgW="1574800" imgH="927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88988" y="4430713"/>
                        <a:ext cx="3500437" cy="20621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标题 1"/>
          <p:cNvSpPr txBox="1">
            <a:spLocks/>
          </p:cNvSpPr>
          <p:nvPr/>
        </p:nvSpPr>
        <p:spPr>
          <a:xfrm>
            <a:off x="628650" y="365127"/>
            <a:ext cx="7886700" cy="903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>
                <a:solidFill>
                  <a:srgbClr val="0070C0"/>
                </a:solidFill>
              </a:rPr>
              <a:t>相机模型</a:t>
            </a:r>
            <a:r>
              <a:rPr lang="en-US" altLang="zh-CN" dirty="0">
                <a:solidFill>
                  <a:srgbClr val="0070C0"/>
                </a:solidFill>
              </a:rPr>
              <a:t>——</a:t>
            </a:r>
            <a:r>
              <a:rPr lang="zh-CN" altLang="en-US" dirty="0">
                <a:solidFill>
                  <a:srgbClr val="0070C0"/>
                </a:solidFill>
              </a:rPr>
              <a:t>坐标变换</a:t>
            </a:r>
          </a:p>
        </p:txBody>
      </p:sp>
    </p:spTree>
    <p:extLst>
      <p:ext uri="{BB962C8B-B14F-4D97-AF65-F5344CB8AC3E}">
        <p14:creationId xmlns:p14="http://schemas.microsoft.com/office/powerpoint/2010/main" val="33271741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98368918"/>
              </p:ext>
            </p:extLst>
          </p:nvPr>
        </p:nvGraphicFramePr>
        <p:xfrm>
          <a:off x="2295590" y="1311275"/>
          <a:ext cx="4941888" cy="165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941" name="公式" r:id="rId3" imgW="2730240" imgH="914400" progId="Equation.3">
                  <p:embed/>
                </p:oleObj>
              </mc:Choice>
              <mc:Fallback>
                <p:oleObj name="公式" r:id="rId3" imgW="2730240" imgH="914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295590" y="1311275"/>
                        <a:ext cx="4941888" cy="165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0827429"/>
              </p:ext>
            </p:extLst>
          </p:nvPr>
        </p:nvGraphicFramePr>
        <p:xfrm>
          <a:off x="2223053" y="3043157"/>
          <a:ext cx="1564689" cy="11106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942" name="Equation" r:id="rId5" imgW="1130300" imgH="800100" progId="Equation.3">
                  <p:embed/>
                </p:oleObj>
              </mc:Choice>
              <mc:Fallback>
                <p:oleObj name="Equation" r:id="rId5" imgW="1130300" imgH="800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223053" y="3043157"/>
                        <a:ext cx="1564689" cy="11106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90851038"/>
              </p:ext>
            </p:extLst>
          </p:nvPr>
        </p:nvGraphicFramePr>
        <p:xfrm>
          <a:off x="4062413" y="3092450"/>
          <a:ext cx="693737" cy="1000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943" name="公式" r:id="rId7" imgW="495000" imgH="711000" progId="Equation.3">
                  <p:embed/>
                </p:oleObj>
              </mc:Choice>
              <mc:Fallback>
                <p:oleObj name="公式" r:id="rId7" imgW="495000" imgH="7110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062413" y="3092450"/>
                        <a:ext cx="693737" cy="1000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54454263"/>
              </p:ext>
            </p:extLst>
          </p:nvPr>
        </p:nvGraphicFramePr>
        <p:xfrm>
          <a:off x="5153025" y="3049588"/>
          <a:ext cx="642938" cy="1025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944" name="公式" r:id="rId9" imgW="571320" imgH="914400" progId="Equation.3">
                  <p:embed/>
                </p:oleObj>
              </mc:Choice>
              <mc:Fallback>
                <p:oleObj name="公式" r:id="rId9" imgW="571320" imgH="914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153025" y="3049588"/>
                        <a:ext cx="642938" cy="1025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2735326"/>
              </p:ext>
            </p:extLst>
          </p:nvPr>
        </p:nvGraphicFramePr>
        <p:xfrm>
          <a:off x="2606306" y="4881563"/>
          <a:ext cx="1682750" cy="614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945" name="公式" r:id="rId11" imgW="698400" imgH="253800" progId="Equation.3">
                  <p:embed/>
                </p:oleObj>
              </mc:Choice>
              <mc:Fallback>
                <p:oleObj name="公式" r:id="rId11" imgW="698400" imgH="253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606306" y="4881563"/>
                        <a:ext cx="1682750" cy="6143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3578751" y="581000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外参数</a:t>
            </a:r>
            <a:endParaRPr lang="en-US" dirty="0"/>
          </a:p>
        </p:txBody>
      </p:sp>
      <p:grpSp>
        <p:nvGrpSpPr>
          <p:cNvPr id="3" name="组合 2"/>
          <p:cNvGrpSpPr/>
          <p:nvPr/>
        </p:nvGrpSpPr>
        <p:grpSpPr>
          <a:xfrm>
            <a:off x="6351251" y="4867993"/>
            <a:ext cx="1162130" cy="1681312"/>
            <a:chOff x="6351251" y="4867993"/>
            <a:chExt cx="1162130" cy="1681312"/>
          </a:xfrm>
        </p:grpSpPr>
        <p:graphicFrame>
          <p:nvGraphicFramePr>
            <p:cNvPr id="10" name="Object 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681726831"/>
                </p:ext>
              </p:extLst>
            </p:nvPr>
          </p:nvGraphicFramePr>
          <p:xfrm>
            <a:off x="6351251" y="6149954"/>
            <a:ext cx="1162130" cy="39935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946" name="Equation" r:id="rId13" imgW="482600" imgH="165100" progId="Equation.3">
                    <p:embed/>
                  </p:oleObj>
                </mc:Choice>
                <mc:Fallback>
                  <p:oleObj name="Equation" r:id="rId13" imgW="482600" imgH="1651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4"/>
                        <a:stretch>
                          <a:fillRect/>
                        </a:stretch>
                      </p:blipFill>
                      <p:spPr>
                        <a:xfrm>
                          <a:off x="6351251" y="6149954"/>
                          <a:ext cx="1162130" cy="399351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3" name="Up-Down Arrow 12"/>
            <p:cNvSpPr/>
            <p:nvPr/>
          </p:nvSpPr>
          <p:spPr>
            <a:xfrm>
              <a:off x="6779864" y="4867993"/>
              <a:ext cx="317481" cy="1252340"/>
            </a:xfrm>
            <a:prstGeom prst="upDown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5474754" y="3008914"/>
            <a:ext cx="2049574" cy="1858182"/>
            <a:chOff x="5474754" y="3008914"/>
            <a:chExt cx="2049574" cy="1858182"/>
          </a:xfrm>
        </p:grpSpPr>
        <p:graphicFrame>
          <p:nvGraphicFramePr>
            <p:cNvPr id="8" name="Object 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661761375"/>
                </p:ext>
              </p:extLst>
            </p:nvPr>
          </p:nvGraphicFramePr>
          <p:xfrm>
            <a:off x="5474754" y="4222641"/>
            <a:ext cx="2049574" cy="64445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947" name="Equation" r:id="rId15" imgW="850900" imgH="266700" progId="Equation.3">
                    <p:embed/>
                  </p:oleObj>
                </mc:Choice>
                <mc:Fallback>
                  <p:oleObj name="Equation" r:id="rId15" imgW="850900" imgH="2667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6"/>
                        <a:stretch>
                          <a:fillRect/>
                        </a:stretch>
                      </p:blipFill>
                      <p:spPr>
                        <a:xfrm>
                          <a:off x="5474754" y="4222641"/>
                          <a:ext cx="2049574" cy="64445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4" name="Up-Down Arrow 13"/>
            <p:cNvSpPr/>
            <p:nvPr/>
          </p:nvSpPr>
          <p:spPr>
            <a:xfrm>
              <a:off x="6779864" y="3008914"/>
              <a:ext cx="317481" cy="1151208"/>
            </a:xfrm>
            <a:prstGeom prst="upDown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2397244" y="5805214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内参数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827584" y="4939192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/>
              <a:t>相机投影矩阵</a:t>
            </a:r>
            <a:endParaRPr lang="en-US" dirty="0"/>
          </a:p>
        </p:txBody>
      </p:sp>
      <p:cxnSp>
        <p:nvCxnSpPr>
          <p:cNvPr id="18" name="Straight Arrow Connector 17"/>
          <p:cNvCxnSpPr>
            <a:stCxn id="15" idx="0"/>
          </p:cNvCxnSpPr>
          <p:nvPr/>
        </p:nvCxnSpPr>
        <p:spPr>
          <a:xfrm flipV="1">
            <a:off x="2835826" y="5364870"/>
            <a:ext cx="498431" cy="44034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3768297" y="5364869"/>
            <a:ext cx="295586" cy="4743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4063883" y="5364869"/>
            <a:ext cx="0" cy="4743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标题 1"/>
          <p:cNvSpPr txBox="1">
            <a:spLocks/>
          </p:cNvSpPr>
          <p:nvPr/>
        </p:nvSpPr>
        <p:spPr>
          <a:xfrm>
            <a:off x="628650" y="365127"/>
            <a:ext cx="7886700" cy="903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>
                <a:solidFill>
                  <a:srgbClr val="0070C0"/>
                </a:solidFill>
              </a:rPr>
              <a:t>相机模型</a:t>
            </a:r>
          </a:p>
        </p:txBody>
      </p:sp>
    </p:spTree>
    <p:extLst>
      <p:ext uri="{BB962C8B-B14F-4D97-AF65-F5344CB8AC3E}">
        <p14:creationId xmlns:p14="http://schemas.microsoft.com/office/powerpoint/2010/main" val="1738526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5" grpId="0"/>
      <p:bldP spid="16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5"/>
          <p:cNvSpPr txBox="1">
            <a:spLocks noChangeArrowheads="1"/>
          </p:cNvSpPr>
          <p:nvPr/>
        </p:nvSpPr>
        <p:spPr bwMode="auto">
          <a:xfrm>
            <a:off x="6994290" y="4840426"/>
            <a:ext cx="95410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zh-CN" altLang="en-US" sz="2000" dirty="0">
                <a:latin typeface="+mn-ea"/>
                <a:ea typeface="+mn-ea"/>
              </a:rPr>
              <a:t>空间点</a:t>
            </a:r>
            <a:endParaRPr lang="en-US" sz="2000" dirty="0">
              <a:latin typeface="+mn-ea"/>
              <a:ea typeface="+mn-ea"/>
            </a:endParaRPr>
          </a:p>
        </p:txBody>
      </p:sp>
      <p:sp>
        <p:nvSpPr>
          <p:cNvPr id="18" name="标题 1"/>
          <p:cNvSpPr txBox="1">
            <a:spLocks/>
          </p:cNvSpPr>
          <p:nvPr/>
        </p:nvSpPr>
        <p:spPr>
          <a:xfrm>
            <a:off x="628650" y="365127"/>
            <a:ext cx="7886700" cy="903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>
                <a:solidFill>
                  <a:srgbClr val="0070C0"/>
                </a:solidFill>
              </a:rPr>
              <a:t>相机模型</a:t>
            </a:r>
          </a:p>
        </p:txBody>
      </p:sp>
      <p:sp>
        <p:nvSpPr>
          <p:cNvPr id="19" name="TextBox 25"/>
          <p:cNvSpPr txBox="1">
            <a:spLocks noChangeArrowheads="1"/>
          </p:cNvSpPr>
          <p:nvPr/>
        </p:nvSpPr>
        <p:spPr bwMode="auto">
          <a:xfrm>
            <a:off x="4272018" y="4840426"/>
            <a:ext cx="121058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zh-CN" altLang="en-US" sz="2000" dirty="0">
                <a:latin typeface="+mn-ea"/>
                <a:ea typeface="+mn-ea"/>
              </a:rPr>
              <a:t>相机旋转</a:t>
            </a:r>
            <a:endParaRPr lang="en-US" sz="2000" dirty="0">
              <a:latin typeface="+mn-ea"/>
              <a:ea typeface="+mn-ea"/>
            </a:endParaRPr>
          </a:p>
        </p:txBody>
      </p:sp>
      <p:sp>
        <p:nvSpPr>
          <p:cNvPr id="20" name="TextBox 25"/>
          <p:cNvSpPr txBox="1">
            <a:spLocks noChangeArrowheads="1"/>
          </p:cNvSpPr>
          <p:nvPr/>
        </p:nvSpPr>
        <p:spPr bwMode="auto">
          <a:xfrm>
            <a:off x="5549942" y="4840426"/>
            <a:ext cx="121058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zh-CN" altLang="en-US" sz="2000" dirty="0">
                <a:latin typeface="+mn-ea"/>
                <a:ea typeface="+mn-ea"/>
              </a:rPr>
              <a:t>相机平移</a:t>
            </a:r>
            <a:endParaRPr lang="en-US" sz="2000" dirty="0">
              <a:latin typeface="+mn-ea"/>
              <a:ea typeface="+mn-ea"/>
            </a:endParaRPr>
          </a:p>
        </p:txBody>
      </p:sp>
      <p:sp>
        <p:nvSpPr>
          <p:cNvPr id="23" name="TextBox 25"/>
          <p:cNvSpPr txBox="1">
            <a:spLocks noChangeArrowheads="1"/>
          </p:cNvSpPr>
          <p:nvPr/>
        </p:nvSpPr>
        <p:spPr bwMode="auto">
          <a:xfrm>
            <a:off x="2299114" y="4840425"/>
            <a:ext cx="146706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zh-CN" altLang="en-US" sz="2000" dirty="0">
                <a:latin typeface="+mn-ea"/>
                <a:ea typeface="+mn-ea"/>
              </a:rPr>
              <a:t>相机内参数</a:t>
            </a:r>
            <a:endParaRPr lang="en-US" sz="2000" dirty="0">
              <a:latin typeface="+mn-ea"/>
              <a:ea typeface="+mn-ea"/>
            </a:endParaRPr>
          </a:p>
        </p:txBody>
      </p:sp>
      <p:sp>
        <p:nvSpPr>
          <p:cNvPr id="24" name="TextBox 25"/>
          <p:cNvSpPr txBox="1">
            <a:spLocks noChangeArrowheads="1"/>
          </p:cNvSpPr>
          <p:nvPr/>
        </p:nvSpPr>
        <p:spPr bwMode="auto">
          <a:xfrm>
            <a:off x="1146986" y="4840425"/>
            <a:ext cx="95410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zh-CN" altLang="en-US" sz="2000" dirty="0">
                <a:latin typeface="+mn-ea"/>
                <a:ea typeface="+mn-ea"/>
              </a:rPr>
              <a:t>图像点</a:t>
            </a:r>
            <a:endParaRPr lang="en-US" sz="2000" dirty="0">
              <a:latin typeface="+mn-ea"/>
              <a:ea typeface="+mn-ea"/>
            </a:endParaRPr>
          </a:p>
        </p:txBody>
      </p:sp>
      <p:cxnSp>
        <p:nvCxnSpPr>
          <p:cNvPr id="26" name="Straight Arrow Connector 17"/>
          <p:cNvCxnSpPr>
            <a:endCxn id="24" idx="0"/>
          </p:cNvCxnSpPr>
          <p:nvPr/>
        </p:nvCxnSpPr>
        <p:spPr>
          <a:xfrm flipH="1">
            <a:off x="1624040" y="3576877"/>
            <a:ext cx="1022661" cy="1263548"/>
          </a:xfrm>
          <a:prstGeom prst="straightConnector1">
            <a:avLst/>
          </a:prstGeom>
          <a:ln w="38100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17"/>
          <p:cNvCxnSpPr/>
          <p:nvPr/>
        </p:nvCxnSpPr>
        <p:spPr>
          <a:xfrm flipH="1">
            <a:off x="3032648" y="3144829"/>
            <a:ext cx="733534" cy="1695595"/>
          </a:xfrm>
          <a:prstGeom prst="straightConnector1">
            <a:avLst/>
          </a:prstGeom>
          <a:ln w="38100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17"/>
          <p:cNvCxnSpPr/>
          <p:nvPr/>
        </p:nvCxnSpPr>
        <p:spPr>
          <a:xfrm>
            <a:off x="4618026" y="3144829"/>
            <a:ext cx="259286" cy="1642657"/>
          </a:xfrm>
          <a:prstGeom prst="straightConnector1">
            <a:avLst/>
          </a:prstGeom>
          <a:ln w="38100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17"/>
          <p:cNvCxnSpPr/>
          <p:nvPr/>
        </p:nvCxnSpPr>
        <p:spPr>
          <a:xfrm>
            <a:off x="5094973" y="3144829"/>
            <a:ext cx="996035" cy="1642656"/>
          </a:xfrm>
          <a:prstGeom prst="straightConnector1">
            <a:avLst/>
          </a:prstGeom>
          <a:ln w="38100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17"/>
          <p:cNvCxnSpPr/>
          <p:nvPr/>
        </p:nvCxnSpPr>
        <p:spPr>
          <a:xfrm>
            <a:off x="6125943" y="3792901"/>
            <a:ext cx="1295895" cy="994585"/>
          </a:xfrm>
          <a:prstGeom prst="straightConnector1">
            <a:avLst/>
          </a:prstGeom>
          <a:ln w="38100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圆角矩形 14"/>
          <p:cNvSpPr/>
          <p:nvPr/>
        </p:nvSpPr>
        <p:spPr>
          <a:xfrm>
            <a:off x="4237804" y="4840425"/>
            <a:ext cx="2522725" cy="40011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圆角矩形 38"/>
          <p:cNvSpPr/>
          <p:nvPr/>
        </p:nvSpPr>
        <p:spPr>
          <a:xfrm>
            <a:off x="6983891" y="4840426"/>
            <a:ext cx="964506" cy="40011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圆角矩形 41"/>
          <p:cNvSpPr/>
          <p:nvPr/>
        </p:nvSpPr>
        <p:spPr>
          <a:xfrm>
            <a:off x="2299114" y="4840425"/>
            <a:ext cx="1467068" cy="40011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TextBox 25"/>
          <p:cNvSpPr txBox="1">
            <a:spLocks noChangeArrowheads="1"/>
          </p:cNvSpPr>
          <p:nvPr/>
        </p:nvSpPr>
        <p:spPr bwMode="auto">
          <a:xfrm>
            <a:off x="2427354" y="5279878"/>
            <a:ext cx="121058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</a:rPr>
              <a:t>相机硬件</a:t>
            </a:r>
            <a:endParaRPr lang="en-US" sz="2000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p:sp>
        <p:nvSpPr>
          <p:cNvPr id="44" name="TextBox 25"/>
          <p:cNvSpPr txBox="1">
            <a:spLocks noChangeArrowheads="1"/>
          </p:cNvSpPr>
          <p:nvPr/>
        </p:nvSpPr>
        <p:spPr bwMode="auto">
          <a:xfrm>
            <a:off x="4915355" y="5293241"/>
            <a:ext cx="121058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</a:rPr>
              <a:t>相机位姿</a:t>
            </a:r>
            <a:endParaRPr lang="en-US" sz="2000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p:sp>
        <p:nvSpPr>
          <p:cNvPr id="45" name="TextBox 25"/>
          <p:cNvSpPr txBox="1">
            <a:spLocks noChangeArrowheads="1"/>
          </p:cNvSpPr>
          <p:nvPr/>
        </p:nvSpPr>
        <p:spPr bwMode="auto">
          <a:xfrm>
            <a:off x="6860850" y="5293241"/>
            <a:ext cx="121058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</a:rPr>
              <a:t>场景结构</a:t>
            </a:r>
            <a:endParaRPr lang="en-US" sz="2000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p:graphicFrame>
        <p:nvGraphicFramePr>
          <p:cNvPr id="31" name="对象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86307632"/>
              </p:ext>
            </p:extLst>
          </p:nvPr>
        </p:nvGraphicFramePr>
        <p:xfrm>
          <a:off x="2420780" y="1806715"/>
          <a:ext cx="947738" cy="1720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635" name="公式" r:id="rId3" imgW="393480" imgH="711000" progId="Equation.3">
                  <p:embed/>
                </p:oleObj>
              </mc:Choice>
              <mc:Fallback>
                <p:oleObj name="公式" r:id="rId3" imgW="393480" imgH="71100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20780" y="1806715"/>
                        <a:ext cx="947738" cy="1720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385" name="对象 1638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77536937"/>
              </p:ext>
            </p:extLst>
          </p:nvPr>
        </p:nvGraphicFramePr>
        <p:xfrm>
          <a:off x="3477868" y="2091076"/>
          <a:ext cx="2009525" cy="11521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636" name="公式" r:id="rId5" imgW="444240" imgH="253800" progId="Equation.3">
                  <p:embed/>
                </p:oleObj>
              </mc:Choice>
              <mc:Fallback>
                <p:oleObj name="公式" r:id="rId5" imgW="444240" imgH="253800" progId="Equation.3">
                  <p:embed/>
                  <p:pic>
                    <p:nvPicPr>
                      <p:cNvPr id="0" name="对象 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77868" y="2091076"/>
                        <a:ext cx="2009525" cy="115212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389" name="对象 1638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72141425"/>
              </p:ext>
            </p:extLst>
          </p:nvPr>
        </p:nvGraphicFramePr>
        <p:xfrm>
          <a:off x="5596742" y="1560653"/>
          <a:ext cx="735013" cy="2212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637" name="公式" r:id="rId7" imgW="304560" imgH="914400" progId="Equation.3">
                  <p:embed/>
                </p:oleObj>
              </mc:Choice>
              <mc:Fallback>
                <p:oleObj name="公式" r:id="rId7" imgW="304560" imgH="914400" progId="Equation.3">
                  <p:embed/>
                  <p:pic>
                    <p:nvPicPr>
                      <p:cNvPr id="0" name="对象 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96742" y="1560653"/>
                        <a:ext cx="735013" cy="2212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55594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19" grpId="0"/>
      <p:bldP spid="20" grpId="0"/>
      <p:bldP spid="23" grpId="0"/>
      <p:bldP spid="24" grpId="0"/>
      <p:bldP spid="15" grpId="0" animBg="1"/>
      <p:bldP spid="39" grpId="0" animBg="1"/>
      <p:bldP spid="42" grpId="0" animBg="1"/>
      <p:bldP spid="43" grpId="0"/>
      <p:bldP spid="44" grpId="0"/>
      <p:bldP spid="45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/>
          <p:cNvSpPr txBox="1">
            <a:spLocks/>
          </p:cNvSpPr>
          <p:nvPr/>
        </p:nvSpPr>
        <p:spPr>
          <a:xfrm>
            <a:off x="628650" y="365127"/>
            <a:ext cx="7886700" cy="903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>
                <a:solidFill>
                  <a:srgbClr val="0070C0"/>
                </a:solidFill>
              </a:rPr>
              <a:t>相机模型</a:t>
            </a:r>
            <a:r>
              <a:rPr lang="en-US" altLang="zh-CN" dirty="0">
                <a:solidFill>
                  <a:srgbClr val="0070C0"/>
                </a:solidFill>
              </a:rPr>
              <a:t>—</a:t>
            </a:r>
            <a:r>
              <a:rPr lang="zh-CN" altLang="en-US" dirty="0">
                <a:solidFill>
                  <a:srgbClr val="0070C0"/>
                </a:solidFill>
              </a:rPr>
              <a:t>内参数矩阵</a:t>
            </a:r>
          </a:p>
        </p:txBody>
      </p:sp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61357903"/>
              </p:ext>
            </p:extLst>
          </p:nvPr>
        </p:nvGraphicFramePr>
        <p:xfrm>
          <a:off x="4860032" y="1958652"/>
          <a:ext cx="2822575" cy="1830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776" name="Equation" r:id="rId3" imgW="1243080" imgH="804240" progId="Equation.3">
                  <p:embed/>
                </p:oleObj>
              </mc:Choice>
              <mc:Fallback>
                <p:oleObj name="Equation" r:id="rId3" imgW="1243080" imgH="80424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60032" y="1958652"/>
                        <a:ext cx="2822575" cy="1830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17546641"/>
              </p:ext>
            </p:extLst>
          </p:nvPr>
        </p:nvGraphicFramePr>
        <p:xfrm>
          <a:off x="971600" y="1988840"/>
          <a:ext cx="2535710" cy="180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777" name="Equation" r:id="rId5" imgW="1115280" imgH="786240" progId="Equation.3">
                  <p:embed/>
                </p:oleObj>
              </mc:Choice>
              <mc:Fallback>
                <p:oleObj name="Equation" r:id="rId5" imgW="1115280" imgH="78624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600" y="1988840"/>
                        <a:ext cx="2535710" cy="1800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1965406" y="4163888"/>
            <a:ext cx="11079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400" dirty="0"/>
              <a:t>简化版</a:t>
            </a:r>
            <a:endParaRPr lang="en-US" sz="2400" dirty="0"/>
          </a:p>
        </p:txBody>
      </p:sp>
      <p:sp>
        <p:nvSpPr>
          <p:cNvPr id="13" name="TextBox 12"/>
          <p:cNvSpPr txBox="1"/>
          <p:nvPr/>
        </p:nvSpPr>
        <p:spPr>
          <a:xfrm>
            <a:off x="5868144" y="4163888"/>
            <a:ext cx="11079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400" dirty="0"/>
              <a:t>完整版</a:t>
            </a:r>
            <a:endParaRPr lang="en-US" sz="2400" dirty="0"/>
          </a:p>
        </p:txBody>
      </p:sp>
      <p:sp>
        <p:nvSpPr>
          <p:cNvPr id="7" name="Text Box 19"/>
          <p:cNvSpPr txBox="1">
            <a:spLocks noChangeArrowheads="1"/>
          </p:cNvSpPr>
          <p:nvPr/>
        </p:nvSpPr>
        <p:spPr bwMode="auto">
          <a:xfrm>
            <a:off x="755576" y="5214401"/>
            <a:ext cx="7920880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zh-CN" altLang="en-US" sz="2200" dirty="0">
                <a:latin typeface="Times New Roman" pitchFamily="18" charset="0"/>
                <a:cs typeface="Times New Roman" pitchFamily="18" charset="0"/>
              </a:rPr>
              <a:t>注意：</a:t>
            </a:r>
            <a:r>
              <a:rPr lang="en-US" altLang="zh-CN" sz="2200" i="1" dirty="0">
                <a:latin typeface="Times New Roman" pitchFamily="18" charset="0"/>
                <a:cs typeface="Times New Roman" pitchFamily="18" charset="0"/>
              </a:rPr>
              <a:t>f </a:t>
            </a:r>
            <a:r>
              <a:rPr lang="zh-CN" altLang="en-US" sz="2200" dirty="0">
                <a:latin typeface="Times New Roman" pitchFamily="18" charset="0"/>
                <a:cs typeface="Times New Roman" pitchFamily="18" charset="0"/>
              </a:rPr>
              <a:t>的单位为像素（</a:t>
            </a:r>
            <a:r>
              <a:rPr lang="en-US" altLang="zh-CN" sz="2200" i="1" dirty="0">
                <a:latin typeface="Times New Roman" pitchFamily="18" charset="0"/>
                <a:cs typeface="Times New Roman" pitchFamily="18" charset="0"/>
              </a:rPr>
              <a:t>f </a:t>
            </a:r>
            <a:r>
              <a:rPr lang="zh-CN" altLang="en-US" sz="2200" dirty="0">
                <a:latin typeface="Times New Roman" pitchFamily="18" charset="0"/>
                <a:cs typeface="Times New Roman" pitchFamily="18" charset="0"/>
              </a:rPr>
              <a:t>物理尺寸</a:t>
            </a:r>
            <a:r>
              <a:rPr lang="en-US" altLang="zh-CN" sz="2200" dirty="0">
                <a:latin typeface="Times New Roman" pitchFamily="18" charset="0"/>
                <a:cs typeface="Times New Roman" pitchFamily="18" charset="0"/>
              </a:rPr>
              <a:t>/</a:t>
            </a:r>
            <a:r>
              <a:rPr lang="zh-CN" altLang="en-US" sz="2200" dirty="0">
                <a:latin typeface="Times New Roman" pitchFamily="18" charset="0"/>
                <a:cs typeface="Times New Roman" pitchFamily="18" charset="0"/>
              </a:rPr>
              <a:t>单个</a:t>
            </a:r>
            <a:r>
              <a:rPr lang="en-US" altLang="zh-CN" sz="2200" dirty="0">
                <a:latin typeface="Times New Roman" pitchFamily="18" charset="0"/>
                <a:cs typeface="Times New Roman" pitchFamily="18" charset="0"/>
              </a:rPr>
              <a:t>CCD</a:t>
            </a:r>
            <a:r>
              <a:rPr lang="zh-CN" altLang="en-US" sz="2200" dirty="0">
                <a:latin typeface="Times New Roman" pitchFamily="18" charset="0"/>
                <a:cs typeface="Times New Roman" pitchFamily="18" charset="0"/>
              </a:rPr>
              <a:t>感光元宽度）</a:t>
            </a:r>
            <a:endParaRPr lang="en-US" sz="22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9855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7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582" name="AutoShape 6"/>
          <p:cNvSpPr>
            <a:spLocks noChangeArrowheads="1"/>
          </p:cNvSpPr>
          <p:nvPr/>
        </p:nvSpPr>
        <p:spPr bwMode="auto">
          <a:xfrm>
            <a:off x="4971573" y="2181225"/>
            <a:ext cx="3238500" cy="1752600"/>
          </a:xfrm>
          <a:prstGeom prst="parallelogram">
            <a:avLst>
              <a:gd name="adj" fmla="val 46196"/>
            </a:avLst>
          </a:prstGeom>
          <a:solidFill>
            <a:schemeClr val="accent1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0583" name="Line 7"/>
          <p:cNvSpPr>
            <a:spLocks noChangeShapeType="1"/>
          </p:cNvSpPr>
          <p:nvPr/>
        </p:nvSpPr>
        <p:spPr bwMode="auto">
          <a:xfrm flipV="1">
            <a:off x="5400764" y="2981325"/>
            <a:ext cx="24384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0584" name="Line 8"/>
          <p:cNvSpPr>
            <a:spLocks noChangeShapeType="1"/>
          </p:cNvSpPr>
          <p:nvPr/>
        </p:nvSpPr>
        <p:spPr bwMode="auto">
          <a:xfrm flipV="1">
            <a:off x="5878036" y="2168525"/>
            <a:ext cx="774700" cy="17653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0585" name="Line 9"/>
          <p:cNvSpPr>
            <a:spLocks noChangeShapeType="1"/>
          </p:cNvSpPr>
          <p:nvPr/>
        </p:nvSpPr>
        <p:spPr bwMode="auto">
          <a:xfrm>
            <a:off x="5484336" y="2968625"/>
            <a:ext cx="0" cy="965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0586" name="Line 10"/>
          <p:cNvSpPr>
            <a:spLocks noChangeShapeType="1"/>
          </p:cNvSpPr>
          <p:nvPr/>
        </p:nvSpPr>
        <p:spPr bwMode="auto">
          <a:xfrm flipV="1">
            <a:off x="5395436" y="2867025"/>
            <a:ext cx="1651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0587" name="Line 11"/>
          <p:cNvSpPr>
            <a:spLocks noChangeShapeType="1"/>
          </p:cNvSpPr>
          <p:nvPr/>
        </p:nvSpPr>
        <p:spPr bwMode="auto">
          <a:xfrm flipV="1">
            <a:off x="5408136" y="3832225"/>
            <a:ext cx="165100" cy="203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0588" name="Line 12"/>
          <p:cNvSpPr>
            <a:spLocks noChangeShapeType="1"/>
          </p:cNvSpPr>
          <p:nvPr/>
        </p:nvSpPr>
        <p:spPr bwMode="auto">
          <a:xfrm>
            <a:off x="6208236" y="3184525"/>
            <a:ext cx="12319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0589" name="Line 13"/>
          <p:cNvSpPr>
            <a:spLocks noChangeShapeType="1"/>
          </p:cNvSpPr>
          <p:nvPr/>
        </p:nvSpPr>
        <p:spPr bwMode="auto">
          <a:xfrm>
            <a:off x="6132036" y="3108325"/>
            <a:ext cx="152400" cy="165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0590" name="Line 14"/>
          <p:cNvSpPr>
            <a:spLocks noChangeShapeType="1"/>
          </p:cNvSpPr>
          <p:nvPr/>
        </p:nvSpPr>
        <p:spPr bwMode="auto">
          <a:xfrm>
            <a:off x="7363936" y="3121025"/>
            <a:ext cx="1270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0591" name="Freeform 15"/>
          <p:cNvSpPr>
            <a:spLocks/>
          </p:cNvSpPr>
          <p:nvPr/>
        </p:nvSpPr>
        <p:spPr bwMode="auto">
          <a:xfrm>
            <a:off x="6398736" y="2727325"/>
            <a:ext cx="203200" cy="241300"/>
          </a:xfrm>
          <a:custGeom>
            <a:avLst/>
            <a:gdLst>
              <a:gd name="T0" fmla="*/ 0 w 128"/>
              <a:gd name="T1" fmla="*/ 0 h 152"/>
              <a:gd name="T2" fmla="*/ 104 w 128"/>
              <a:gd name="T3" fmla="*/ 64 h 152"/>
              <a:gd name="T4" fmla="*/ 128 w 128"/>
              <a:gd name="T5" fmla="*/ 152 h 1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28" h="152">
                <a:moveTo>
                  <a:pt x="0" y="0"/>
                </a:moveTo>
                <a:cubicBezTo>
                  <a:pt x="41" y="19"/>
                  <a:pt x="83" y="39"/>
                  <a:pt x="104" y="64"/>
                </a:cubicBezTo>
                <a:cubicBezTo>
                  <a:pt x="125" y="89"/>
                  <a:pt x="126" y="120"/>
                  <a:pt x="128" y="152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0592" name="Text Box 16"/>
          <p:cNvSpPr txBox="1">
            <a:spLocks noChangeArrowheads="1"/>
          </p:cNvSpPr>
          <p:nvPr/>
        </p:nvSpPr>
        <p:spPr bwMode="auto">
          <a:xfrm>
            <a:off x="5458936" y="3197225"/>
            <a:ext cx="5588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0" hangingPunct="0">
              <a:spcBef>
                <a:spcPct val="50000"/>
              </a:spcBef>
            </a:pPr>
            <a:r>
              <a:rPr lang="sv-SE"/>
              <a:t>1</a:t>
            </a:r>
            <a:endParaRPr lang="en-GB"/>
          </a:p>
        </p:txBody>
      </p:sp>
      <p:sp>
        <p:nvSpPr>
          <p:cNvPr id="280593" name="Rectangle 17"/>
          <p:cNvSpPr>
            <a:spLocks noChangeArrowheads="1"/>
          </p:cNvSpPr>
          <p:nvPr/>
        </p:nvSpPr>
        <p:spPr bwMode="auto">
          <a:xfrm>
            <a:off x="6681311" y="3135313"/>
            <a:ext cx="2889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0" hangingPunct="0"/>
            <a:r>
              <a:rPr lang="en-GB">
                <a:latin typeface="Symbol" charset="0"/>
              </a:rPr>
              <a:t>g</a:t>
            </a:r>
            <a:endParaRPr lang="en-GB"/>
          </a:p>
        </p:txBody>
      </p:sp>
      <p:sp>
        <p:nvSpPr>
          <p:cNvPr id="280594" name="Rectangle 18"/>
          <p:cNvSpPr>
            <a:spLocks noChangeArrowheads="1"/>
          </p:cNvSpPr>
          <p:nvPr/>
        </p:nvSpPr>
        <p:spPr bwMode="auto">
          <a:xfrm>
            <a:off x="6516211" y="2427288"/>
            <a:ext cx="14668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0" hangingPunct="0"/>
            <a:r>
              <a:rPr lang="sv-SE"/>
              <a:t>arctan(1/s)</a:t>
            </a:r>
            <a:endParaRPr lang="en-GB"/>
          </a:p>
        </p:txBody>
      </p:sp>
      <p:sp>
        <p:nvSpPr>
          <p:cNvPr id="280595" name="Text Box 19"/>
          <p:cNvSpPr txBox="1">
            <a:spLocks noChangeArrowheads="1"/>
          </p:cNvSpPr>
          <p:nvPr/>
        </p:nvSpPr>
        <p:spPr bwMode="auto">
          <a:xfrm>
            <a:off x="1475656" y="4627563"/>
            <a:ext cx="6264696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CCD/CMOS, </a:t>
            </a:r>
            <a:r>
              <a:rPr lang="en-US" sz="2400" i="1" dirty="0" err="1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sz="2400" i="1" baseline="-25000" dirty="0" err="1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sz="2400" i="1" dirty="0" err="1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sz="2400" i="1" baseline="-25000" dirty="0" err="1">
                <a:latin typeface="Times New Roman" pitchFamily="18" charset="0"/>
                <a:cs typeface="Times New Roman" pitchFamily="18" charset="0"/>
              </a:rPr>
              <a:t>y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2400" i="1" dirty="0"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=0</a:t>
            </a:r>
          </a:p>
        </p:txBody>
      </p:sp>
      <p:graphicFrame>
        <p:nvGraphicFramePr>
          <p:cNvPr id="21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82355501"/>
              </p:ext>
            </p:extLst>
          </p:nvPr>
        </p:nvGraphicFramePr>
        <p:xfrm>
          <a:off x="1388064" y="2174875"/>
          <a:ext cx="2822568" cy="18299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726" name="Equation" r:id="rId3" imgW="1257300" imgH="812800" progId="Equation.3">
                  <p:embed/>
                </p:oleObj>
              </mc:Choice>
              <mc:Fallback>
                <p:oleObj name="Equation" r:id="rId3" imgW="1257300" imgH="812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388064" y="2174875"/>
                        <a:ext cx="2822568" cy="18299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标题 1"/>
          <p:cNvSpPr txBox="1">
            <a:spLocks/>
          </p:cNvSpPr>
          <p:nvPr/>
        </p:nvSpPr>
        <p:spPr>
          <a:xfrm>
            <a:off x="628650" y="365127"/>
            <a:ext cx="7886700" cy="903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>
                <a:solidFill>
                  <a:srgbClr val="0070C0"/>
                </a:solidFill>
              </a:rPr>
              <a:t>相机模型</a:t>
            </a:r>
            <a:r>
              <a:rPr lang="en-US" altLang="zh-CN" dirty="0">
                <a:solidFill>
                  <a:srgbClr val="0070C0"/>
                </a:solidFill>
              </a:rPr>
              <a:t>—</a:t>
            </a:r>
            <a:r>
              <a:rPr lang="zh-CN" altLang="en-US" dirty="0">
                <a:solidFill>
                  <a:srgbClr val="0070C0"/>
                </a:solidFill>
              </a:rPr>
              <a:t>内参数矩阵</a:t>
            </a:r>
          </a:p>
        </p:txBody>
      </p:sp>
    </p:spTree>
    <p:extLst>
      <p:ext uri="{BB962C8B-B14F-4D97-AF65-F5344CB8AC3E}">
        <p14:creationId xmlns:p14="http://schemas.microsoft.com/office/powerpoint/2010/main" val="30088660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903634"/>
          </a:xfrm>
        </p:spPr>
        <p:txBody>
          <a:bodyPr/>
          <a:lstStyle/>
          <a:p>
            <a:r>
              <a:rPr lang="zh-CN" altLang="en-US" dirty="0">
                <a:solidFill>
                  <a:srgbClr val="0070C0"/>
                </a:solidFill>
              </a:rPr>
              <a:t>三维计算机视觉的应用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3568" y="6021288"/>
            <a:ext cx="7886700" cy="50405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zh-CN" altLang="en-US" sz="2400" dirty="0"/>
              <a:t>三维数字城市</a:t>
            </a:r>
          </a:p>
        </p:txBody>
      </p:sp>
      <p:pic>
        <p:nvPicPr>
          <p:cNvPr id="5" name="city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23528" y="1268760"/>
            <a:ext cx="8424936" cy="4605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853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78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标题 1"/>
          <p:cNvSpPr txBox="1">
            <a:spLocks/>
          </p:cNvSpPr>
          <p:nvPr/>
        </p:nvSpPr>
        <p:spPr>
          <a:xfrm>
            <a:off x="628650" y="365127"/>
            <a:ext cx="7886700" cy="903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>
                <a:solidFill>
                  <a:srgbClr val="0070C0"/>
                </a:solidFill>
              </a:rPr>
              <a:t>相机模型</a:t>
            </a:r>
            <a:r>
              <a:rPr lang="en-US" altLang="zh-CN" dirty="0">
                <a:solidFill>
                  <a:srgbClr val="0070C0"/>
                </a:solidFill>
              </a:rPr>
              <a:t>—</a:t>
            </a:r>
            <a:r>
              <a:rPr lang="zh-CN" altLang="en-US" dirty="0">
                <a:solidFill>
                  <a:srgbClr val="0070C0"/>
                </a:solidFill>
              </a:rPr>
              <a:t>内参数矩阵</a:t>
            </a:r>
          </a:p>
        </p:txBody>
      </p:sp>
      <p:cxnSp>
        <p:nvCxnSpPr>
          <p:cNvPr id="18" name="Straight Arrow Connector 4"/>
          <p:cNvCxnSpPr/>
          <p:nvPr/>
        </p:nvCxnSpPr>
        <p:spPr>
          <a:xfrm>
            <a:off x="533400" y="2438400"/>
            <a:ext cx="175260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6"/>
          <p:cNvCxnSpPr/>
          <p:nvPr/>
        </p:nvCxnSpPr>
        <p:spPr>
          <a:xfrm>
            <a:off x="762000" y="2209800"/>
            <a:ext cx="0" cy="12192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0"/>
          <p:cNvCxnSpPr/>
          <p:nvPr/>
        </p:nvCxnSpPr>
        <p:spPr>
          <a:xfrm flipV="1">
            <a:off x="609600" y="1646238"/>
            <a:ext cx="944562" cy="94456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12"/>
          <p:cNvSpPr/>
          <p:nvPr/>
        </p:nvSpPr>
        <p:spPr>
          <a:xfrm>
            <a:off x="762000" y="2438400"/>
            <a:ext cx="830674" cy="553167"/>
          </a:xfrm>
          <a:prstGeom prst="rect">
            <a:avLst/>
          </a:prstGeom>
          <a:noFill/>
          <a:ln w="254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EE6B27"/>
                </a:solidFill>
              </a:rPr>
              <a:t>IMG</a:t>
            </a:r>
          </a:p>
        </p:txBody>
      </p:sp>
      <p:sp>
        <p:nvSpPr>
          <p:cNvPr id="24" name="Can 13"/>
          <p:cNvSpPr/>
          <p:nvPr/>
        </p:nvSpPr>
        <p:spPr>
          <a:xfrm>
            <a:off x="1579188" y="1828800"/>
            <a:ext cx="838200" cy="457200"/>
          </a:xfrm>
          <a:prstGeom prst="can">
            <a:avLst/>
          </a:prstGeom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Object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273759" y="2223552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554162" y="1371600"/>
            <a:ext cx="275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</a:t>
            </a:r>
          </a:p>
        </p:txBody>
      </p:sp>
      <p:cxnSp>
        <p:nvCxnSpPr>
          <p:cNvPr id="27" name="Straight Arrow Connector 25"/>
          <p:cNvCxnSpPr/>
          <p:nvPr/>
        </p:nvCxnSpPr>
        <p:spPr>
          <a:xfrm flipV="1">
            <a:off x="6045276" y="2502932"/>
            <a:ext cx="2205336" cy="834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6"/>
          <p:cNvCxnSpPr/>
          <p:nvPr/>
        </p:nvCxnSpPr>
        <p:spPr>
          <a:xfrm flipV="1">
            <a:off x="6726612" y="1740932"/>
            <a:ext cx="0" cy="16764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6311275" y="2255829"/>
            <a:ext cx="830674" cy="553167"/>
          </a:xfrm>
          <a:prstGeom prst="rect">
            <a:avLst/>
          </a:prstGeom>
          <a:noFill/>
          <a:ln w="254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EE6B27"/>
                </a:solidFill>
              </a:rPr>
              <a:t>IMG</a:t>
            </a:r>
          </a:p>
        </p:txBody>
      </p:sp>
      <p:sp>
        <p:nvSpPr>
          <p:cNvPr id="30" name="Can 29"/>
          <p:cNvSpPr/>
          <p:nvPr/>
        </p:nvSpPr>
        <p:spPr>
          <a:xfrm>
            <a:off x="6967382" y="1589111"/>
            <a:ext cx="838200" cy="457200"/>
          </a:xfrm>
          <a:prstGeom prst="can">
            <a:avLst/>
          </a:prstGeom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Object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8238371" y="2288084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972551" y="2871433"/>
            <a:ext cx="275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</a:t>
            </a:r>
          </a:p>
        </p:txBody>
      </p:sp>
      <p:cxnSp>
        <p:nvCxnSpPr>
          <p:cNvPr id="33" name="Straight Arrow Connector 33"/>
          <p:cNvCxnSpPr/>
          <p:nvPr/>
        </p:nvCxnSpPr>
        <p:spPr>
          <a:xfrm>
            <a:off x="2971800" y="2470334"/>
            <a:ext cx="2078412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4"/>
          <p:cNvCxnSpPr/>
          <p:nvPr/>
        </p:nvCxnSpPr>
        <p:spPr>
          <a:xfrm>
            <a:off x="3526212" y="2046311"/>
            <a:ext cx="0" cy="141462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Rectangle 36"/>
          <p:cNvSpPr/>
          <p:nvPr/>
        </p:nvSpPr>
        <p:spPr>
          <a:xfrm>
            <a:off x="3110875" y="2223552"/>
            <a:ext cx="830674" cy="553167"/>
          </a:xfrm>
          <a:prstGeom prst="rect">
            <a:avLst/>
          </a:prstGeom>
          <a:noFill/>
          <a:ln w="254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EE6B27"/>
                </a:solidFill>
              </a:rPr>
              <a:t>IMG</a:t>
            </a:r>
          </a:p>
        </p:txBody>
      </p:sp>
      <p:sp>
        <p:nvSpPr>
          <p:cNvPr id="36" name="Can 37"/>
          <p:cNvSpPr/>
          <p:nvPr/>
        </p:nvSpPr>
        <p:spPr>
          <a:xfrm>
            <a:off x="4038600" y="1417638"/>
            <a:ext cx="838200" cy="457200"/>
          </a:xfrm>
          <a:prstGeom prst="can">
            <a:avLst/>
          </a:prstGeom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Object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5037971" y="2255486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4180449" y="1333590"/>
            <a:ext cx="275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934931" y="3473993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/>
              <a:t>图像坐标系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6786850" y="3473993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OpenGL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3559799" y="3473993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中心坐标系</a:t>
            </a:r>
            <a:endParaRPr lang="en-US" dirty="0"/>
          </a:p>
        </p:txBody>
      </p:sp>
      <p:cxnSp>
        <p:nvCxnSpPr>
          <p:cNvPr id="42" name="Straight Arrow Connector 27"/>
          <p:cNvCxnSpPr/>
          <p:nvPr/>
        </p:nvCxnSpPr>
        <p:spPr>
          <a:xfrm flipH="1">
            <a:off x="6248400" y="2502932"/>
            <a:ext cx="478212" cy="48863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52"/>
          <p:cNvCxnSpPr/>
          <p:nvPr/>
        </p:nvCxnSpPr>
        <p:spPr>
          <a:xfrm flipH="1">
            <a:off x="6717346" y="2255829"/>
            <a:ext cx="255443" cy="255443"/>
          </a:xfrm>
          <a:prstGeom prst="line">
            <a:avLst/>
          </a:prstGeom>
          <a:ln>
            <a:solidFill>
              <a:schemeClr val="tx1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54"/>
          <p:cNvCxnSpPr/>
          <p:nvPr/>
        </p:nvCxnSpPr>
        <p:spPr>
          <a:xfrm flipH="1">
            <a:off x="6972790" y="1911520"/>
            <a:ext cx="342410" cy="342410"/>
          </a:xfrm>
          <a:prstGeom prst="line">
            <a:avLst/>
          </a:prstGeom>
          <a:ln>
            <a:solidFill>
              <a:schemeClr val="tx1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6573717" y="1371600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</a:t>
            </a:r>
          </a:p>
        </p:txBody>
      </p:sp>
      <p:cxnSp>
        <p:nvCxnSpPr>
          <p:cNvPr id="46" name="Straight Arrow Connector 35"/>
          <p:cNvCxnSpPr/>
          <p:nvPr/>
        </p:nvCxnSpPr>
        <p:spPr>
          <a:xfrm flipV="1">
            <a:off x="3781655" y="1678173"/>
            <a:ext cx="536719" cy="52434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62"/>
          <p:cNvCxnSpPr/>
          <p:nvPr/>
        </p:nvCxnSpPr>
        <p:spPr>
          <a:xfrm flipH="1">
            <a:off x="3526212" y="2209800"/>
            <a:ext cx="255443" cy="255443"/>
          </a:xfrm>
          <a:prstGeom prst="line">
            <a:avLst/>
          </a:prstGeom>
          <a:ln>
            <a:solidFill>
              <a:schemeClr val="tx1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64"/>
          <p:cNvCxnSpPr/>
          <p:nvPr/>
        </p:nvCxnSpPr>
        <p:spPr>
          <a:xfrm flipH="1">
            <a:off x="3004979" y="2470334"/>
            <a:ext cx="521233" cy="521233"/>
          </a:xfrm>
          <a:prstGeom prst="line">
            <a:avLst/>
          </a:prstGeom>
          <a:ln>
            <a:solidFill>
              <a:schemeClr val="tx1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2743200" y="3886200"/>
            <a:ext cx="3301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Right-Handed Coordinate System</a:t>
            </a:r>
          </a:p>
        </p:txBody>
      </p:sp>
      <p:cxnSp>
        <p:nvCxnSpPr>
          <p:cNvPr id="50" name="Straight Connector 68"/>
          <p:cNvCxnSpPr/>
          <p:nvPr/>
        </p:nvCxnSpPr>
        <p:spPr>
          <a:xfrm>
            <a:off x="0" y="4343400"/>
            <a:ext cx="91440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2921376" y="6476421"/>
            <a:ext cx="3480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Left-Handed Coordinate System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485756" y="3168134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3218765" y="3168134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</a:t>
            </a:r>
          </a:p>
        </p:txBody>
      </p:sp>
      <p:cxnSp>
        <p:nvCxnSpPr>
          <p:cNvPr id="54" name="Straight Arrow Connector 72"/>
          <p:cNvCxnSpPr/>
          <p:nvPr/>
        </p:nvCxnSpPr>
        <p:spPr>
          <a:xfrm>
            <a:off x="3506023" y="5562021"/>
            <a:ext cx="2264236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73"/>
          <p:cNvCxnSpPr/>
          <p:nvPr/>
        </p:nvCxnSpPr>
        <p:spPr>
          <a:xfrm flipV="1">
            <a:off x="4246259" y="4800021"/>
            <a:ext cx="0" cy="16764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Rectangle 74"/>
          <p:cNvSpPr/>
          <p:nvPr/>
        </p:nvSpPr>
        <p:spPr>
          <a:xfrm>
            <a:off x="3830922" y="5314918"/>
            <a:ext cx="830674" cy="553167"/>
          </a:xfrm>
          <a:prstGeom prst="rect">
            <a:avLst/>
          </a:prstGeom>
          <a:noFill/>
          <a:ln w="254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EE6B27"/>
                </a:solidFill>
              </a:rPr>
              <a:t>IMG</a:t>
            </a:r>
          </a:p>
        </p:txBody>
      </p:sp>
      <p:sp>
        <p:nvSpPr>
          <p:cNvPr id="57" name="Can 75"/>
          <p:cNvSpPr/>
          <p:nvPr/>
        </p:nvSpPr>
        <p:spPr>
          <a:xfrm>
            <a:off x="4487029" y="4648200"/>
            <a:ext cx="838200" cy="457200"/>
          </a:xfrm>
          <a:prstGeom prst="can">
            <a:avLst/>
          </a:prstGeom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Object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5758018" y="5347173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4093364" y="4430689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4900496" y="4425277"/>
            <a:ext cx="275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</a:t>
            </a:r>
          </a:p>
        </p:txBody>
      </p:sp>
      <p:cxnSp>
        <p:nvCxnSpPr>
          <p:cNvPr id="61" name="Straight Arrow Connector 83"/>
          <p:cNvCxnSpPr/>
          <p:nvPr/>
        </p:nvCxnSpPr>
        <p:spPr>
          <a:xfrm flipV="1">
            <a:off x="4501702" y="4769860"/>
            <a:ext cx="536719" cy="52434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84"/>
          <p:cNvCxnSpPr/>
          <p:nvPr/>
        </p:nvCxnSpPr>
        <p:spPr>
          <a:xfrm flipH="1">
            <a:off x="4246259" y="5301487"/>
            <a:ext cx="255443" cy="255443"/>
          </a:xfrm>
          <a:prstGeom prst="line">
            <a:avLst/>
          </a:prstGeom>
          <a:ln>
            <a:solidFill>
              <a:schemeClr val="tx1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85"/>
          <p:cNvCxnSpPr/>
          <p:nvPr/>
        </p:nvCxnSpPr>
        <p:spPr>
          <a:xfrm flipH="1">
            <a:off x="3725026" y="5562021"/>
            <a:ext cx="521233" cy="521233"/>
          </a:xfrm>
          <a:prstGeom prst="line">
            <a:avLst/>
          </a:prstGeom>
          <a:ln>
            <a:solidFill>
              <a:schemeClr val="tx1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64" name="Object 8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40435549"/>
              </p:ext>
            </p:extLst>
          </p:nvPr>
        </p:nvGraphicFramePr>
        <p:xfrm>
          <a:off x="4138105" y="2750505"/>
          <a:ext cx="884237" cy="611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68" name="公式" r:id="rId3" imgW="1028520" imgH="711000" progId="Equation.3">
                  <p:embed/>
                </p:oleObj>
              </mc:Choice>
              <mc:Fallback>
                <p:oleObj name="公式" r:id="rId3" imgW="1028520" imgH="7110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138105" y="2750505"/>
                        <a:ext cx="884237" cy="6111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5" name="TextBox 64"/>
          <p:cNvSpPr txBox="1"/>
          <p:nvPr/>
        </p:nvSpPr>
        <p:spPr>
          <a:xfrm>
            <a:off x="5714507" y="5927397"/>
            <a:ext cx="2005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Microsoft DirectX</a:t>
            </a: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97664665"/>
              </p:ext>
            </p:extLst>
          </p:nvPr>
        </p:nvGraphicFramePr>
        <p:xfrm>
          <a:off x="1700817" y="2753622"/>
          <a:ext cx="965200" cy="614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69" name="公式" r:id="rId5" imgW="1117440" imgH="711000" progId="Equation.3">
                  <p:embed/>
                </p:oleObj>
              </mc:Choice>
              <mc:Fallback>
                <p:oleObj name="公式" r:id="rId5" imgW="1117440" imgH="711000" progId="Equation.3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00817" y="2753622"/>
                        <a:ext cx="965200" cy="6143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5794852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595" name="Text Box 19"/>
          <p:cNvSpPr txBox="1">
            <a:spLocks noChangeArrowheads="1"/>
          </p:cNvSpPr>
          <p:nvPr/>
        </p:nvSpPr>
        <p:spPr bwMode="auto">
          <a:xfrm>
            <a:off x="628650" y="1412037"/>
            <a:ext cx="6264696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zh-CN" altLang="en-US" sz="2400">
                <a:latin typeface="Times New Roman" pitchFamily="18" charset="0"/>
                <a:cs typeface="Times New Roman" pitchFamily="18" charset="0"/>
              </a:rPr>
              <a:t>镜头畸变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2" name="标题 1"/>
          <p:cNvSpPr txBox="1">
            <a:spLocks/>
          </p:cNvSpPr>
          <p:nvPr/>
        </p:nvSpPr>
        <p:spPr>
          <a:xfrm>
            <a:off x="628650" y="365127"/>
            <a:ext cx="7886700" cy="903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>
                <a:solidFill>
                  <a:srgbClr val="0070C0"/>
                </a:solidFill>
              </a:rPr>
              <a:t>相机模型</a:t>
            </a:r>
            <a:r>
              <a:rPr lang="en-US" altLang="zh-CN" dirty="0">
                <a:solidFill>
                  <a:srgbClr val="0070C0"/>
                </a:solidFill>
              </a:rPr>
              <a:t>—</a:t>
            </a:r>
            <a:r>
              <a:rPr lang="zh-CN" altLang="en-US" dirty="0">
                <a:solidFill>
                  <a:srgbClr val="0070C0"/>
                </a:solidFill>
              </a:rPr>
              <a:t>内参数矩阵</a:t>
            </a:r>
          </a:p>
        </p:txBody>
      </p:sp>
      <p:pic>
        <p:nvPicPr>
          <p:cNvPr id="18" name="Picture 5" descr="fish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8" y="1613962"/>
            <a:ext cx="3636962" cy="2427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7" descr="rect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5728" y="4204762"/>
            <a:ext cx="5237162" cy="2409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17319039"/>
              </p:ext>
            </p:extLst>
          </p:nvPr>
        </p:nvGraphicFramePr>
        <p:xfrm>
          <a:off x="755576" y="2279918"/>
          <a:ext cx="2687638" cy="1095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18" name="Equation" r:id="rId7" imgW="1270800" imgH="511920" progId="Equation.3">
                  <p:embed/>
                </p:oleObj>
              </mc:Choice>
              <mc:Fallback>
                <p:oleObj name="Equation" r:id="rId7" imgW="1270800" imgH="51192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576" y="2279918"/>
                        <a:ext cx="2687638" cy="1095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9417962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40768"/>
            <a:ext cx="7886700" cy="523255"/>
          </a:xfrm>
        </p:spPr>
        <p:txBody>
          <a:bodyPr/>
          <a:lstStyle/>
          <a:p>
            <a:r>
              <a:rPr lang="zh-CN" altLang="en-US" dirty="0"/>
              <a:t>通过单幅图像无法重建场景结构</a:t>
            </a:r>
            <a:endParaRPr lang="en-US" dirty="0"/>
          </a:p>
        </p:txBody>
      </p:sp>
      <p:sp>
        <p:nvSpPr>
          <p:cNvPr id="6" name="标题 1"/>
          <p:cNvSpPr txBox="1">
            <a:spLocks/>
          </p:cNvSpPr>
          <p:nvPr/>
        </p:nvSpPr>
        <p:spPr>
          <a:xfrm>
            <a:off x="628650" y="365127"/>
            <a:ext cx="7886700" cy="903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>
                <a:solidFill>
                  <a:srgbClr val="0070C0"/>
                </a:solidFill>
              </a:rPr>
              <a:t>多视几何</a:t>
            </a:r>
          </a:p>
        </p:txBody>
      </p:sp>
      <p:sp>
        <p:nvSpPr>
          <p:cNvPr id="5" name="Rectangle 3"/>
          <p:cNvSpPr/>
          <p:nvPr/>
        </p:nvSpPr>
        <p:spPr>
          <a:xfrm>
            <a:off x="683568" y="3113882"/>
            <a:ext cx="2336800" cy="16827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>
              <a:defRPr/>
            </a:pPr>
            <a:endParaRPr lang="en-US">
              <a:solidFill>
                <a:srgbClr val="FFFFFF"/>
              </a:solidFill>
              <a:ea typeface="ＭＳ Ｐゴシック" pitchFamily="-1" charset="-128"/>
              <a:cs typeface="ＭＳ Ｐゴシック" pitchFamily="-1" charset="-128"/>
            </a:endParaRPr>
          </a:p>
        </p:txBody>
      </p:sp>
      <p:sp>
        <p:nvSpPr>
          <p:cNvPr id="7" name="TextBox 11"/>
          <p:cNvSpPr txBox="1">
            <a:spLocks noChangeArrowheads="1"/>
          </p:cNvSpPr>
          <p:nvPr/>
        </p:nvSpPr>
        <p:spPr bwMode="auto">
          <a:xfrm>
            <a:off x="1386831" y="4958557"/>
            <a:ext cx="8255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Image</a:t>
            </a:r>
          </a:p>
        </p:txBody>
      </p:sp>
      <p:sp>
        <p:nvSpPr>
          <p:cNvPr id="8" name="Rectangle 33"/>
          <p:cNvSpPr/>
          <p:nvPr/>
        </p:nvSpPr>
        <p:spPr>
          <a:xfrm>
            <a:off x="1272531" y="4004470"/>
            <a:ext cx="57150" cy="6223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>
              <a:defRPr/>
            </a:pPr>
            <a:endParaRPr lang="en-US">
              <a:solidFill>
                <a:srgbClr val="FFFFFF"/>
              </a:solidFill>
              <a:ea typeface="ＭＳ Ｐゴシック" pitchFamily="-1" charset="-128"/>
              <a:cs typeface="ＭＳ Ｐゴシック" pitchFamily="-1" charset="-128"/>
            </a:endParaRPr>
          </a:p>
        </p:txBody>
      </p:sp>
      <p:grpSp>
        <p:nvGrpSpPr>
          <p:cNvPr id="9" name="Group 10"/>
          <p:cNvGrpSpPr/>
          <p:nvPr/>
        </p:nvGrpSpPr>
        <p:grpSpPr>
          <a:xfrm>
            <a:off x="3924869" y="5005282"/>
            <a:ext cx="3938962" cy="1112150"/>
            <a:chOff x="3962026" y="4609200"/>
            <a:chExt cx="3938962" cy="1112150"/>
          </a:xfrm>
        </p:grpSpPr>
        <p:sp>
          <p:nvSpPr>
            <p:cNvPr id="10" name="TextBox 26"/>
            <p:cNvSpPr txBox="1">
              <a:spLocks noChangeArrowheads="1"/>
            </p:cNvSpPr>
            <p:nvPr/>
          </p:nvSpPr>
          <p:spPr bwMode="auto">
            <a:xfrm>
              <a:off x="5885679" y="5351668"/>
              <a:ext cx="1095357" cy="36968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/>
                <a:t>3D world</a:t>
              </a:r>
            </a:p>
          </p:txBody>
        </p:sp>
        <p:sp>
          <p:nvSpPr>
            <p:cNvPr id="11" name="Trapezoid 27"/>
            <p:cNvSpPr/>
            <p:nvPr/>
          </p:nvSpPr>
          <p:spPr bwMode="auto">
            <a:xfrm>
              <a:off x="4956175" y="4729163"/>
              <a:ext cx="2944813" cy="550862"/>
            </a:xfrm>
            <a:prstGeom prst="trapezoid">
              <a:avLst>
                <a:gd name="adj" fmla="val 107350"/>
              </a:avLst>
            </a:prstGeom>
            <a:solidFill>
              <a:srgbClr val="FFFFFF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>
              <a:prstTxWarp prst="textNoShape">
                <a:avLst/>
              </a:prstTxWarp>
            </a:bodyPr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  <a:ea typeface="ＭＳ Ｐゴシック" pitchFamily="-1" charset="-128"/>
                <a:cs typeface="ＭＳ Ｐゴシック" pitchFamily="-1" charset="-128"/>
              </a:endParaRPr>
            </a:p>
          </p:txBody>
        </p:sp>
        <p:sp>
          <p:nvSpPr>
            <p:cNvPr id="12" name="Freeform 36"/>
            <p:cNvSpPr/>
            <p:nvPr/>
          </p:nvSpPr>
          <p:spPr bwMode="auto">
            <a:xfrm>
              <a:off x="5638832" y="4626832"/>
              <a:ext cx="412508" cy="404865"/>
            </a:xfrm>
            <a:custGeom>
              <a:avLst/>
              <a:gdLst>
                <a:gd name="connsiteX0" fmla="*/ 0 w 412556"/>
                <a:gd name="connsiteY0" fmla="*/ 485379 h 485379"/>
                <a:gd name="connsiteX1" fmla="*/ 0 w 412556"/>
                <a:gd name="connsiteY1" fmla="*/ 355945 h 485379"/>
                <a:gd name="connsiteX2" fmla="*/ 121340 w 412556"/>
                <a:gd name="connsiteY2" fmla="*/ 275048 h 485379"/>
                <a:gd name="connsiteX3" fmla="*/ 121340 w 412556"/>
                <a:gd name="connsiteY3" fmla="*/ 113255 h 485379"/>
                <a:gd name="connsiteX4" fmla="*/ 72804 w 412556"/>
                <a:gd name="connsiteY4" fmla="*/ 80897 h 485379"/>
                <a:gd name="connsiteX5" fmla="*/ 72804 w 412556"/>
                <a:gd name="connsiteY5" fmla="*/ 8090 h 485379"/>
                <a:gd name="connsiteX6" fmla="*/ 412556 w 412556"/>
                <a:gd name="connsiteY6" fmla="*/ 0 h 485379"/>
                <a:gd name="connsiteX7" fmla="*/ 412556 w 412556"/>
                <a:gd name="connsiteY7" fmla="*/ 477290 h 485379"/>
                <a:gd name="connsiteX8" fmla="*/ 0 w 412556"/>
                <a:gd name="connsiteY8" fmla="*/ 485379 h 485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2556" h="485379">
                  <a:moveTo>
                    <a:pt x="0" y="485379"/>
                  </a:moveTo>
                  <a:lnTo>
                    <a:pt x="0" y="355945"/>
                  </a:lnTo>
                  <a:lnTo>
                    <a:pt x="121340" y="275048"/>
                  </a:lnTo>
                  <a:lnTo>
                    <a:pt x="121340" y="113255"/>
                  </a:lnTo>
                  <a:lnTo>
                    <a:pt x="72804" y="80897"/>
                  </a:lnTo>
                  <a:lnTo>
                    <a:pt x="72804" y="8090"/>
                  </a:lnTo>
                  <a:lnTo>
                    <a:pt x="412556" y="0"/>
                  </a:lnTo>
                  <a:lnTo>
                    <a:pt x="412556" y="477290"/>
                  </a:lnTo>
                  <a:lnTo>
                    <a:pt x="0" y="485379"/>
                  </a:lnTo>
                  <a:close/>
                </a:path>
              </a:pathLst>
            </a:custGeom>
            <a:effectLst>
              <a:innerShdw blurRad="63500" dist="50800" dir="10800000">
                <a:srgbClr val="000000">
                  <a:alpha val="50000"/>
                </a:srgbClr>
              </a:innerShdw>
            </a:effectLst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>
              <a:prstTxWarp prst="textNoShape">
                <a:avLst/>
              </a:prstTxWarp>
            </a:bodyPr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  <a:ea typeface="ＭＳ Ｐゴシック" pitchFamily="-1" charset="-128"/>
                <a:cs typeface="ＭＳ Ｐゴシック" pitchFamily="-1" charset="-128"/>
              </a:endParaRPr>
            </a:p>
          </p:txBody>
        </p:sp>
        <p:pic>
          <p:nvPicPr>
            <p:cNvPr id="13" name="Picture 5" descr="littleD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62026" y="4609200"/>
              <a:ext cx="673462" cy="646325"/>
            </a:xfrm>
            <a:prstGeom prst="rect">
              <a:avLst/>
            </a:prstGeom>
          </p:spPr>
        </p:pic>
      </p:grpSp>
      <p:grpSp>
        <p:nvGrpSpPr>
          <p:cNvPr id="14" name="Group 9"/>
          <p:cNvGrpSpPr/>
          <p:nvPr/>
        </p:nvGrpSpPr>
        <p:grpSpPr>
          <a:xfrm>
            <a:off x="3924869" y="3549296"/>
            <a:ext cx="3972299" cy="1015561"/>
            <a:chOff x="3962026" y="3153214"/>
            <a:chExt cx="3972299" cy="1015561"/>
          </a:xfrm>
        </p:grpSpPr>
        <p:sp>
          <p:nvSpPr>
            <p:cNvPr id="15" name="TextBox 15"/>
            <p:cNvSpPr txBox="1">
              <a:spLocks noChangeArrowheads="1"/>
            </p:cNvSpPr>
            <p:nvPr/>
          </p:nvSpPr>
          <p:spPr bwMode="auto">
            <a:xfrm>
              <a:off x="5919016" y="3799539"/>
              <a:ext cx="1095357" cy="3692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/>
                <a:t>3D world</a:t>
              </a:r>
            </a:p>
          </p:txBody>
        </p:sp>
        <p:sp>
          <p:nvSpPr>
            <p:cNvPr id="16" name="Trapezoid 16"/>
            <p:cNvSpPr/>
            <p:nvPr/>
          </p:nvSpPr>
          <p:spPr bwMode="auto">
            <a:xfrm>
              <a:off x="4989513" y="3178175"/>
              <a:ext cx="2944812" cy="549275"/>
            </a:xfrm>
            <a:prstGeom prst="trapezoid">
              <a:avLst>
                <a:gd name="adj" fmla="val 107350"/>
              </a:avLst>
            </a:prstGeom>
            <a:solidFill>
              <a:srgbClr val="FFFFFF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>
              <a:prstTxWarp prst="textNoShape">
                <a:avLst/>
              </a:prstTxWarp>
            </a:bodyPr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  <a:ea typeface="ＭＳ Ｐゴシック" pitchFamily="-1" charset="-128"/>
                <a:cs typeface="ＭＳ Ｐゴシック" pitchFamily="-1" charset="-128"/>
              </a:endParaRPr>
            </a:p>
          </p:txBody>
        </p:sp>
        <p:sp>
          <p:nvSpPr>
            <p:cNvPr id="17" name="Rectangle 35"/>
            <p:cNvSpPr/>
            <p:nvPr/>
          </p:nvSpPr>
          <p:spPr bwMode="auto">
            <a:xfrm>
              <a:off x="5556335" y="3430125"/>
              <a:ext cx="1950603" cy="45707"/>
            </a:xfrm>
            <a:prstGeom prst="rect">
              <a:avLst/>
            </a:prstGeom>
            <a:effectLst>
              <a:innerShdw blurRad="63500" dist="50800" dir="5400000">
                <a:srgbClr val="000000">
                  <a:alpha val="50000"/>
                </a:srgbClr>
              </a:inn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>
              <a:prstTxWarp prst="textNoShape">
                <a:avLst/>
              </a:prstTxWarp>
            </a:bodyPr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  <a:ea typeface="ＭＳ Ｐゴシック" pitchFamily="-1" charset="-128"/>
                <a:cs typeface="ＭＳ Ｐゴシック" pitchFamily="-1" charset="-128"/>
              </a:endParaRPr>
            </a:p>
          </p:txBody>
        </p:sp>
        <p:pic>
          <p:nvPicPr>
            <p:cNvPr id="18" name="Picture 37" descr="littleD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62026" y="3153214"/>
              <a:ext cx="673462" cy="646325"/>
            </a:xfrm>
            <a:prstGeom prst="rect">
              <a:avLst/>
            </a:prstGeom>
          </p:spPr>
        </p:pic>
      </p:grpSp>
      <p:grpSp>
        <p:nvGrpSpPr>
          <p:cNvPr id="19" name="Group 7"/>
          <p:cNvGrpSpPr/>
          <p:nvPr/>
        </p:nvGrpSpPr>
        <p:grpSpPr>
          <a:xfrm>
            <a:off x="3849043" y="2062134"/>
            <a:ext cx="4016375" cy="1088261"/>
            <a:chOff x="3886200" y="1666052"/>
            <a:chExt cx="4016375" cy="1088261"/>
          </a:xfrm>
        </p:grpSpPr>
        <p:sp>
          <p:nvSpPr>
            <p:cNvPr id="20" name="TextBox 12"/>
            <p:cNvSpPr txBox="1">
              <a:spLocks noChangeArrowheads="1"/>
            </p:cNvSpPr>
            <p:nvPr/>
          </p:nvSpPr>
          <p:spPr bwMode="auto">
            <a:xfrm>
              <a:off x="5887441" y="2385063"/>
              <a:ext cx="1095262" cy="369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/>
                <a:t>3D world</a:t>
              </a:r>
            </a:p>
          </p:txBody>
        </p:sp>
        <p:sp>
          <p:nvSpPr>
            <p:cNvPr id="21" name="Trapezoid 13"/>
            <p:cNvSpPr/>
            <p:nvPr/>
          </p:nvSpPr>
          <p:spPr bwMode="auto">
            <a:xfrm>
              <a:off x="4959350" y="1763713"/>
              <a:ext cx="2943225" cy="549275"/>
            </a:xfrm>
            <a:prstGeom prst="trapezoid">
              <a:avLst>
                <a:gd name="adj" fmla="val 107350"/>
              </a:avLst>
            </a:prstGeom>
            <a:solidFill>
              <a:srgbClr val="FFFFFF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>
              <a:prstTxWarp prst="textNoShape">
                <a:avLst/>
              </a:prstTxWarp>
            </a:bodyPr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  <a:ea typeface="ＭＳ Ｐゴシック" pitchFamily="-1" charset="-128"/>
                <a:cs typeface="ＭＳ Ｐゴシック" pitchFamily="-1" charset="-128"/>
              </a:endParaRPr>
            </a:p>
          </p:txBody>
        </p:sp>
        <p:sp>
          <p:nvSpPr>
            <p:cNvPr id="22" name="Rectangle 34"/>
            <p:cNvSpPr/>
            <p:nvPr/>
          </p:nvSpPr>
          <p:spPr bwMode="auto">
            <a:xfrm>
              <a:off x="5701422" y="1690821"/>
              <a:ext cx="66000" cy="378825"/>
            </a:xfrm>
            <a:prstGeom prst="rect">
              <a:avLst/>
            </a:prstGeom>
            <a:effectLst>
              <a:innerShdw blurRad="63500" dist="50800" dir="10800000">
                <a:srgbClr val="000000">
                  <a:alpha val="50000"/>
                </a:srgbClr>
              </a:inn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>
              <a:prstTxWarp prst="textNoShape">
                <a:avLst/>
              </a:prstTxWarp>
            </a:bodyPr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  <a:ea typeface="ＭＳ Ｐゴシック" pitchFamily="-1" charset="-128"/>
                <a:cs typeface="ＭＳ Ｐゴシック" pitchFamily="-1" charset="-128"/>
              </a:endParaRPr>
            </a:p>
          </p:txBody>
        </p:sp>
        <p:pic>
          <p:nvPicPr>
            <p:cNvPr id="23" name="Picture 38" descr="littleD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86200" y="1666052"/>
              <a:ext cx="673462" cy="6463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66781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单幅图像的投影方程：</a:t>
            </a: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53939844"/>
              </p:ext>
            </p:extLst>
          </p:nvPr>
        </p:nvGraphicFramePr>
        <p:xfrm>
          <a:off x="3643215" y="2348368"/>
          <a:ext cx="2049574" cy="6444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10" name="Equation" r:id="rId3" imgW="850900" imgH="266700" progId="Equation.3">
                  <p:embed/>
                </p:oleObj>
              </mc:Choice>
              <mc:Fallback>
                <p:oleObj name="Equation" r:id="rId3" imgW="850900" imgH="266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643215" y="2348368"/>
                        <a:ext cx="2049574" cy="6444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标题 1"/>
          <p:cNvSpPr txBox="1">
            <a:spLocks/>
          </p:cNvSpPr>
          <p:nvPr/>
        </p:nvSpPr>
        <p:spPr>
          <a:xfrm>
            <a:off x="628650" y="365127"/>
            <a:ext cx="7886700" cy="903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>
                <a:solidFill>
                  <a:srgbClr val="0070C0"/>
                </a:solidFill>
              </a:rPr>
              <a:t>多视几何</a:t>
            </a:r>
          </a:p>
        </p:txBody>
      </p:sp>
    </p:spTree>
    <p:extLst>
      <p:ext uri="{BB962C8B-B14F-4D97-AF65-F5344CB8AC3E}">
        <p14:creationId xmlns:p14="http://schemas.microsoft.com/office/powerpoint/2010/main" val="238808216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多幅图像的投影方程：</a:t>
            </a: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0409254"/>
              </p:ext>
            </p:extLst>
          </p:nvPr>
        </p:nvGraphicFramePr>
        <p:xfrm>
          <a:off x="3252788" y="2890838"/>
          <a:ext cx="2570162" cy="1843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35" name="公式" r:id="rId3" imgW="1066680" imgH="761760" progId="Equation.3">
                  <p:embed/>
                </p:oleObj>
              </mc:Choice>
              <mc:Fallback>
                <p:oleObj name="公式" r:id="rId3" imgW="1066680" imgH="76176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252788" y="2890838"/>
                        <a:ext cx="2570162" cy="1843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标题 1"/>
          <p:cNvSpPr txBox="1">
            <a:spLocks/>
          </p:cNvSpPr>
          <p:nvPr/>
        </p:nvSpPr>
        <p:spPr>
          <a:xfrm>
            <a:off x="628650" y="365127"/>
            <a:ext cx="7886700" cy="903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>
                <a:solidFill>
                  <a:srgbClr val="0070C0"/>
                </a:solidFill>
              </a:rPr>
              <a:t>多视几何</a:t>
            </a:r>
          </a:p>
        </p:txBody>
      </p:sp>
    </p:spTree>
    <p:extLst>
      <p:ext uri="{BB962C8B-B14F-4D97-AF65-F5344CB8AC3E}">
        <p14:creationId xmlns:p14="http://schemas.microsoft.com/office/powerpoint/2010/main" val="73993180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Line 99"/>
          <p:cNvSpPr>
            <a:spLocks noChangeShapeType="1"/>
          </p:cNvSpPr>
          <p:nvPr/>
        </p:nvSpPr>
        <p:spPr bwMode="auto">
          <a:xfrm flipH="1">
            <a:off x="474663" y="1809355"/>
            <a:ext cx="2881312" cy="3455988"/>
          </a:xfrm>
          <a:prstGeom prst="line">
            <a:avLst/>
          </a:prstGeom>
          <a:noFill/>
          <a:ln w="28575">
            <a:solidFill>
              <a:srgbClr val="3366FF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6" name="Line 101"/>
          <p:cNvSpPr>
            <a:spLocks noChangeShapeType="1"/>
          </p:cNvSpPr>
          <p:nvPr/>
        </p:nvSpPr>
        <p:spPr bwMode="auto">
          <a:xfrm>
            <a:off x="3355975" y="1847455"/>
            <a:ext cx="4992688" cy="3379788"/>
          </a:xfrm>
          <a:prstGeom prst="line">
            <a:avLst/>
          </a:prstGeom>
          <a:noFill/>
          <a:ln w="28575">
            <a:solidFill>
              <a:srgbClr val="3366FF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17431" name="Group 66"/>
          <p:cNvGrpSpPr>
            <a:grpSpLocks/>
          </p:cNvGrpSpPr>
          <p:nvPr/>
        </p:nvGrpSpPr>
        <p:grpSpPr bwMode="auto">
          <a:xfrm>
            <a:off x="461963" y="3211118"/>
            <a:ext cx="2270125" cy="2057400"/>
            <a:chOff x="461963" y="3581400"/>
            <a:chExt cx="2270125" cy="2057400"/>
          </a:xfrm>
        </p:grpSpPr>
        <p:sp>
          <p:nvSpPr>
            <p:cNvPr id="17472" name="AutoShape 4"/>
            <p:cNvSpPr>
              <a:spLocks noChangeArrowheads="1"/>
            </p:cNvSpPr>
            <p:nvPr/>
          </p:nvSpPr>
          <p:spPr bwMode="auto">
            <a:xfrm rot="5400000">
              <a:off x="867569" y="3709194"/>
              <a:ext cx="1981200" cy="1725612"/>
            </a:xfrm>
            <a:prstGeom prst="parallelogram">
              <a:avLst>
                <a:gd name="adj" fmla="val 28703"/>
              </a:avLst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Calibri" charset="0"/>
              </a:endParaRPr>
            </a:p>
          </p:txBody>
        </p:sp>
        <p:sp>
          <p:nvSpPr>
            <p:cNvPr id="17474" name="Line 33"/>
            <p:cNvSpPr>
              <a:spLocks noChangeShapeType="1"/>
            </p:cNvSpPr>
            <p:nvPr/>
          </p:nvSpPr>
          <p:spPr bwMode="auto">
            <a:xfrm flipH="1">
              <a:off x="461963" y="3581400"/>
              <a:ext cx="533400" cy="2057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475" name="Line 34"/>
            <p:cNvSpPr>
              <a:spLocks noChangeShapeType="1"/>
            </p:cNvSpPr>
            <p:nvPr/>
          </p:nvSpPr>
          <p:spPr bwMode="auto">
            <a:xfrm flipH="1">
              <a:off x="461963" y="5029200"/>
              <a:ext cx="533400" cy="609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476" name="Line 35"/>
            <p:cNvSpPr>
              <a:spLocks noChangeShapeType="1"/>
            </p:cNvSpPr>
            <p:nvPr/>
          </p:nvSpPr>
          <p:spPr bwMode="auto">
            <a:xfrm flipH="1">
              <a:off x="461963" y="4081463"/>
              <a:ext cx="2270125" cy="15573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477" name="Line 37"/>
            <p:cNvSpPr>
              <a:spLocks noChangeShapeType="1"/>
            </p:cNvSpPr>
            <p:nvPr/>
          </p:nvSpPr>
          <p:spPr bwMode="auto">
            <a:xfrm flipH="1">
              <a:off x="461963" y="5562600"/>
              <a:ext cx="2209800" cy="76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479" name="Oval 55"/>
            <p:cNvSpPr>
              <a:spLocks noChangeArrowheads="1"/>
            </p:cNvSpPr>
            <p:nvPr/>
          </p:nvSpPr>
          <p:spPr bwMode="auto">
            <a:xfrm>
              <a:off x="1437354" y="4323856"/>
              <a:ext cx="90348" cy="90364"/>
            </a:xfrm>
            <a:prstGeom prst="ellipse">
              <a:avLst/>
            </a:prstGeom>
            <a:solidFill>
              <a:srgbClr val="FF010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 charset="0"/>
              </a:endParaRPr>
            </a:p>
          </p:txBody>
        </p:sp>
      </p:grpSp>
      <p:grpSp>
        <p:nvGrpSpPr>
          <p:cNvPr id="17432" name="Group 67"/>
          <p:cNvGrpSpPr>
            <a:grpSpLocks/>
          </p:cNvGrpSpPr>
          <p:nvPr/>
        </p:nvGrpSpPr>
        <p:grpSpPr bwMode="auto">
          <a:xfrm>
            <a:off x="6151563" y="3403206"/>
            <a:ext cx="2209800" cy="1981200"/>
            <a:chOff x="6151563" y="3773488"/>
            <a:chExt cx="2209800" cy="1981200"/>
          </a:xfrm>
        </p:grpSpPr>
        <p:sp>
          <p:nvSpPr>
            <p:cNvPr id="17458" name="AutoShape 5"/>
            <p:cNvSpPr>
              <a:spLocks noChangeArrowheads="1"/>
            </p:cNvSpPr>
            <p:nvPr/>
          </p:nvSpPr>
          <p:spPr bwMode="auto">
            <a:xfrm rot="16200000" flipH="1">
              <a:off x="6050757" y="3901281"/>
              <a:ext cx="1981200" cy="1725613"/>
            </a:xfrm>
            <a:prstGeom prst="parallelogram">
              <a:avLst>
                <a:gd name="adj" fmla="val 28703"/>
              </a:avLst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Calibri" charset="0"/>
              </a:endParaRPr>
            </a:p>
          </p:txBody>
        </p:sp>
        <p:sp>
          <p:nvSpPr>
            <p:cNvPr id="17460" name="Line 44"/>
            <p:cNvSpPr>
              <a:spLocks noChangeShapeType="1"/>
            </p:cNvSpPr>
            <p:nvPr/>
          </p:nvSpPr>
          <p:spPr bwMode="auto">
            <a:xfrm>
              <a:off x="6164263" y="4273550"/>
              <a:ext cx="2197100" cy="13287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461" name="Line 45"/>
            <p:cNvSpPr>
              <a:spLocks noChangeShapeType="1"/>
            </p:cNvSpPr>
            <p:nvPr/>
          </p:nvSpPr>
          <p:spPr bwMode="auto">
            <a:xfrm flipV="1">
              <a:off x="6151563" y="5602288"/>
              <a:ext cx="220980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462" name="Line 46"/>
            <p:cNvSpPr>
              <a:spLocks noChangeShapeType="1"/>
            </p:cNvSpPr>
            <p:nvPr/>
          </p:nvSpPr>
          <p:spPr bwMode="auto">
            <a:xfrm>
              <a:off x="7904163" y="5221288"/>
              <a:ext cx="45720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463" name="Line 47"/>
            <p:cNvSpPr>
              <a:spLocks noChangeShapeType="1"/>
            </p:cNvSpPr>
            <p:nvPr/>
          </p:nvSpPr>
          <p:spPr bwMode="auto">
            <a:xfrm>
              <a:off x="7904163" y="3773488"/>
              <a:ext cx="457200" cy="1828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465" name="Oval 71"/>
            <p:cNvSpPr>
              <a:spLocks noChangeArrowheads="1"/>
            </p:cNvSpPr>
            <p:nvPr/>
          </p:nvSpPr>
          <p:spPr bwMode="auto">
            <a:xfrm>
              <a:off x="6514317" y="4324841"/>
              <a:ext cx="91571" cy="91639"/>
            </a:xfrm>
            <a:prstGeom prst="ellipse">
              <a:avLst/>
            </a:prstGeom>
            <a:solidFill>
              <a:srgbClr val="FF010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 charset="0"/>
              </a:endParaRPr>
            </a:p>
          </p:txBody>
        </p:sp>
      </p:grpSp>
      <p:sp>
        <p:nvSpPr>
          <p:cNvPr id="17457" name="Oval 23"/>
          <p:cNvSpPr>
            <a:spLocks noChangeArrowheads="1"/>
          </p:cNvSpPr>
          <p:nvPr/>
        </p:nvSpPr>
        <p:spPr bwMode="auto">
          <a:xfrm>
            <a:off x="3250671" y="1727243"/>
            <a:ext cx="194733" cy="194684"/>
          </a:xfrm>
          <a:prstGeom prst="ellipse">
            <a:avLst/>
          </a:prstGeom>
          <a:solidFill>
            <a:srgbClr val="FF010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charset="0"/>
            </a:endParaRPr>
          </a:p>
        </p:txBody>
      </p:sp>
      <p:grpSp>
        <p:nvGrpSpPr>
          <p:cNvPr id="17434" name="Group 83"/>
          <p:cNvGrpSpPr>
            <a:grpSpLocks/>
          </p:cNvGrpSpPr>
          <p:nvPr/>
        </p:nvGrpSpPr>
        <p:grpSpPr bwMode="auto">
          <a:xfrm>
            <a:off x="3551238" y="3973118"/>
            <a:ext cx="2057400" cy="2133600"/>
            <a:chOff x="3551238" y="4343400"/>
            <a:chExt cx="2057400" cy="2133600"/>
          </a:xfrm>
        </p:grpSpPr>
        <p:sp>
          <p:nvSpPr>
            <p:cNvPr id="17435" name="Rectangle 11"/>
            <p:cNvSpPr>
              <a:spLocks noChangeArrowheads="1"/>
            </p:cNvSpPr>
            <p:nvPr/>
          </p:nvSpPr>
          <p:spPr bwMode="auto">
            <a:xfrm>
              <a:off x="3563938" y="4343400"/>
              <a:ext cx="2044700" cy="1470025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Calibri" charset="0"/>
              </a:endParaRPr>
            </a:p>
          </p:txBody>
        </p:sp>
        <p:sp>
          <p:nvSpPr>
            <p:cNvPr id="17437" name="Line 38"/>
            <p:cNvSpPr>
              <a:spLocks noChangeShapeType="1"/>
            </p:cNvSpPr>
            <p:nvPr/>
          </p:nvSpPr>
          <p:spPr bwMode="auto">
            <a:xfrm>
              <a:off x="3551238" y="4346575"/>
              <a:ext cx="990600" cy="21304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438" name="Line 40"/>
            <p:cNvSpPr>
              <a:spLocks noChangeShapeType="1"/>
            </p:cNvSpPr>
            <p:nvPr/>
          </p:nvSpPr>
          <p:spPr bwMode="auto">
            <a:xfrm flipH="1">
              <a:off x="4541838" y="4365625"/>
              <a:ext cx="1066800" cy="21113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439" name="Line 41"/>
            <p:cNvSpPr>
              <a:spLocks noChangeShapeType="1"/>
            </p:cNvSpPr>
            <p:nvPr/>
          </p:nvSpPr>
          <p:spPr bwMode="auto">
            <a:xfrm>
              <a:off x="3551238" y="5813425"/>
              <a:ext cx="990600" cy="6635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440" name="Line 43"/>
            <p:cNvSpPr>
              <a:spLocks noChangeShapeType="1"/>
            </p:cNvSpPr>
            <p:nvPr/>
          </p:nvSpPr>
          <p:spPr bwMode="auto">
            <a:xfrm flipH="1">
              <a:off x="4541838" y="5813425"/>
              <a:ext cx="1066800" cy="6635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442" name="Oval 63"/>
            <p:cNvSpPr>
              <a:spLocks noChangeArrowheads="1"/>
            </p:cNvSpPr>
            <p:nvPr/>
          </p:nvSpPr>
          <p:spPr bwMode="auto">
            <a:xfrm>
              <a:off x="3987998" y="4756607"/>
              <a:ext cx="88468" cy="88547"/>
            </a:xfrm>
            <a:prstGeom prst="ellipse">
              <a:avLst/>
            </a:prstGeom>
            <a:solidFill>
              <a:srgbClr val="FF010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 charset="0"/>
              </a:endParaRPr>
            </a:p>
          </p:txBody>
        </p:sp>
      </p:grpSp>
      <p:sp>
        <p:nvSpPr>
          <p:cNvPr id="17414" name="TextBox 89"/>
          <p:cNvSpPr txBox="1">
            <a:spLocks noChangeArrowheads="1"/>
          </p:cNvSpPr>
          <p:nvPr/>
        </p:nvSpPr>
        <p:spPr bwMode="auto">
          <a:xfrm>
            <a:off x="1143000" y="5268518"/>
            <a:ext cx="9302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latin typeface="Calibri" charset="0"/>
              </a:rPr>
              <a:t>Image 1</a:t>
            </a:r>
          </a:p>
        </p:txBody>
      </p:sp>
      <p:sp>
        <p:nvSpPr>
          <p:cNvPr id="17415" name="TextBox 90"/>
          <p:cNvSpPr txBox="1">
            <a:spLocks noChangeArrowheads="1"/>
          </p:cNvSpPr>
          <p:nvPr/>
        </p:nvSpPr>
        <p:spPr bwMode="auto">
          <a:xfrm>
            <a:off x="4084638" y="6106718"/>
            <a:ext cx="9302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latin typeface="Calibri" charset="0"/>
              </a:rPr>
              <a:t>Image 2</a:t>
            </a:r>
          </a:p>
        </p:txBody>
      </p:sp>
      <p:sp>
        <p:nvSpPr>
          <p:cNvPr id="17416" name="TextBox 91"/>
          <p:cNvSpPr txBox="1">
            <a:spLocks noChangeArrowheads="1"/>
          </p:cNvSpPr>
          <p:nvPr/>
        </p:nvSpPr>
        <p:spPr bwMode="auto">
          <a:xfrm>
            <a:off x="7239000" y="5281218"/>
            <a:ext cx="9302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latin typeface="Calibri" charset="0"/>
              </a:rPr>
              <a:t>Image 3</a:t>
            </a:r>
          </a:p>
        </p:txBody>
      </p:sp>
      <p:sp>
        <p:nvSpPr>
          <p:cNvPr id="17418" name="Text Box 86"/>
          <p:cNvSpPr txBox="1">
            <a:spLocks noChangeArrowheads="1"/>
          </p:cNvSpPr>
          <p:nvPr/>
        </p:nvSpPr>
        <p:spPr bwMode="auto">
          <a:xfrm>
            <a:off x="1181100" y="5495530"/>
            <a:ext cx="111283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2800" b="1">
                <a:latin typeface="Times New Roman" charset="0"/>
              </a:rPr>
              <a:t>R</a:t>
            </a:r>
            <a:r>
              <a:rPr lang="en-US" sz="2800" baseline="-25000">
                <a:latin typeface="Times New Roman" charset="0"/>
              </a:rPr>
              <a:t>1</a:t>
            </a:r>
            <a:r>
              <a:rPr lang="en-US" sz="2800" i="1">
                <a:latin typeface="Times New Roman" charset="0"/>
              </a:rPr>
              <a:t>,</a:t>
            </a:r>
            <a:r>
              <a:rPr lang="en-US" sz="2800" b="1">
                <a:latin typeface="Times New Roman" charset="0"/>
              </a:rPr>
              <a:t>t</a:t>
            </a:r>
            <a:r>
              <a:rPr lang="en-US" sz="2800" baseline="-25000">
                <a:latin typeface="Times New Roman" charset="0"/>
              </a:rPr>
              <a:t>1</a:t>
            </a:r>
          </a:p>
        </p:txBody>
      </p:sp>
      <p:sp>
        <p:nvSpPr>
          <p:cNvPr id="17419" name="Text Box 87"/>
          <p:cNvSpPr txBox="1">
            <a:spLocks noChangeArrowheads="1"/>
          </p:cNvSpPr>
          <p:nvPr/>
        </p:nvSpPr>
        <p:spPr bwMode="auto">
          <a:xfrm>
            <a:off x="4098925" y="6324205"/>
            <a:ext cx="112871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2800" b="1">
                <a:latin typeface="Times New Roman" charset="0"/>
              </a:rPr>
              <a:t>R</a:t>
            </a:r>
            <a:r>
              <a:rPr lang="en-US" sz="2800" baseline="-25000">
                <a:latin typeface="Times New Roman" charset="0"/>
              </a:rPr>
              <a:t>2</a:t>
            </a:r>
            <a:r>
              <a:rPr lang="en-US" sz="2800" i="1">
                <a:latin typeface="Times New Roman" charset="0"/>
              </a:rPr>
              <a:t>,</a:t>
            </a:r>
            <a:r>
              <a:rPr lang="en-US" sz="2800" b="1">
                <a:latin typeface="Times New Roman" charset="0"/>
              </a:rPr>
              <a:t>t</a:t>
            </a:r>
            <a:r>
              <a:rPr lang="en-US" sz="2800" baseline="-25000">
                <a:latin typeface="Times New Roman" charset="0"/>
              </a:rPr>
              <a:t>2</a:t>
            </a:r>
          </a:p>
        </p:txBody>
      </p:sp>
      <p:sp>
        <p:nvSpPr>
          <p:cNvPr id="17420" name="Text Box 88"/>
          <p:cNvSpPr txBox="1">
            <a:spLocks noChangeArrowheads="1"/>
          </p:cNvSpPr>
          <p:nvPr/>
        </p:nvSpPr>
        <p:spPr bwMode="auto">
          <a:xfrm>
            <a:off x="7275513" y="5486005"/>
            <a:ext cx="110648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2800" b="1">
                <a:latin typeface="Times New Roman" charset="0"/>
              </a:rPr>
              <a:t>R</a:t>
            </a:r>
            <a:r>
              <a:rPr lang="en-US" sz="2800" baseline="-25000">
                <a:latin typeface="Times New Roman" charset="0"/>
              </a:rPr>
              <a:t>3</a:t>
            </a:r>
            <a:r>
              <a:rPr lang="en-US" sz="2800" i="1">
                <a:latin typeface="Times New Roman" charset="0"/>
              </a:rPr>
              <a:t>,</a:t>
            </a:r>
            <a:r>
              <a:rPr lang="en-US" sz="2800" b="1">
                <a:latin typeface="Times New Roman" charset="0"/>
              </a:rPr>
              <a:t>t</a:t>
            </a:r>
            <a:r>
              <a:rPr lang="en-US" sz="2800" baseline="-25000">
                <a:latin typeface="Times New Roman" charset="0"/>
              </a:rPr>
              <a:t>3</a:t>
            </a:r>
          </a:p>
        </p:txBody>
      </p:sp>
      <p:sp>
        <p:nvSpPr>
          <p:cNvPr id="105" name="Line 100"/>
          <p:cNvSpPr>
            <a:spLocks noChangeShapeType="1"/>
          </p:cNvSpPr>
          <p:nvPr/>
        </p:nvSpPr>
        <p:spPr bwMode="auto">
          <a:xfrm>
            <a:off x="3355975" y="1847455"/>
            <a:ext cx="1150938" cy="4262438"/>
          </a:xfrm>
          <a:prstGeom prst="line">
            <a:avLst/>
          </a:prstGeom>
          <a:noFill/>
          <a:ln w="28575">
            <a:solidFill>
              <a:srgbClr val="3366FF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8753909"/>
              </p:ext>
            </p:extLst>
          </p:nvPr>
        </p:nvGraphicFramePr>
        <p:xfrm>
          <a:off x="2870200" y="1395413"/>
          <a:ext cx="411163" cy="411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86" name="Equation" r:id="rId3" imgW="165100" imgH="165100" progId="Equation.3">
                  <p:embed/>
                </p:oleObj>
              </mc:Choice>
              <mc:Fallback>
                <p:oleObj name="Equation" r:id="rId3" imgW="165100" imgH="165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870200" y="1395413"/>
                        <a:ext cx="411163" cy="4111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" name="Object 9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95722690"/>
              </p:ext>
            </p:extLst>
          </p:nvPr>
        </p:nvGraphicFramePr>
        <p:xfrm>
          <a:off x="1092200" y="3584575"/>
          <a:ext cx="439738" cy="566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87" name="Equation" r:id="rId5" imgW="177800" imgH="228600" progId="Equation.3">
                  <p:embed/>
                </p:oleObj>
              </mc:Choice>
              <mc:Fallback>
                <p:oleObj name="Equation" r:id="rId5" imgW="1778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92200" y="3584575"/>
                        <a:ext cx="439738" cy="5667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3" name="Object 9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21076334"/>
              </p:ext>
            </p:extLst>
          </p:nvPr>
        </p:nvGraphicFramePr>
        <p:xfrm>
          <a:off x="3632200" y="4017963"/>
          <a:ext cx="441325" cy="566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88" name="Equation" r:id="rId7" imgW="177800" imgH="228600" progId="Equation.3">
                  <p:embed/>
                </p:oleObj>
              </mc:Choice>
              <mc:Fallback>
                <p:oleObj name="Equation" r:id="rId7" imgW="1778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632200" y="4017963"/>
                        <a:ext cx="441325" cy="5667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4" name="Object 9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06215570"/>
              </p:ext>
            </p:extLst>
          </p:nvPr>
        </p:nvGraphicFramePr>
        <p:xfrm>
          <a:off x="6203950" y="3740150"/>
          <a:ext cx="441325" cy="598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89" name="Equation" r:id="rId9" imgW="177800" imgH="241300" progId="Equation.3">
                  <p:embed/>
                </p:oleObj>
              </mc:Choice>
              <mc:Fallback>
                <p:oleObj name="Equation" r:id="rId9" imgW="1778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203950" y="3740150"/>
                        <a:ext cx="441325" cy="5984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" name="标题 1"/>
          <p:cNvSpPr txBox="1">
            <a:spLocks/>
          </p:cNvSpPr>
          <p:nvPr/>
        </p:nvSpPr>
        <p:spPr>
          <a:xfrm>
            <a:off x="628650" y="365127"/>
            <a:ext cx="7886700" cy="903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>
                <a:solidFill>
                  <a:srgbClr val="0070C0"/>
                </a:solidFill>
              </a:rPr>
              <a:t>多视几何</a:t>
            </a:r>
          </a:p>
        </p:txBody>
      </p:sp>
    </p:spTree>
    <p:extLst>
      <p:ext uri="{BB962C8B-B14F-4D97-AF65-F5344CB8AC3E}">
        <p14:creationId xmlns:p14="http://schemas.microsoft.com/office/powerpoint/2010/main" val="2920885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" grpId="0" animBg="1"/>
      <p:bldP spid="106" grpId="0" animBg="1"/>
      <p:bldP spid="105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10" name="Group 84"/>
          <p:cNvGrpSpPr>
            <a:grpSpLocks/>
          </p:cNvGrpSpPr>
          <p:nvPr/>
        </p:nvGrpSpPr>
        <p:grpSpPr bwMode="auto">
          <a:xfrm>
            <a:off x="461963" y="1363268"/>
            <a:ext cx="7899400" cy="4743450"/>
            <a:chOff x="461963" y="1733550"/>
            <a:chExt cx="7899400" cy="4743450"/>
          </a:xfrm>
        </p:grpSpPr>
        <p:grpSp>
          <p:nvGrpSpPr>
            <p:cNvPr id="17431" name="Group 66"/>
            <p:cNvGrpSpPr>
              <a:grpSpLocks/>
            </p:cNvGrpSpPr>
            <p:nvPr/>
          </p:nvGrpSpPr>
          <p:grpSpPr bwMode="auto">
            <a:xfrm>
              <a:off x="461963" y="3581400"/>
              <a:ext cx="2270125" cy="2057400"/>
              <a:chOff x="461963" y="3581400"/>
              <a:chExt cx="2270125" cy="2057400"/>
            </a:xfrm>
          </p:grpSpPr>
          <p:sp>
            <p:nvSpPr>
              <p:cNvPr id="17472" name="AutoShape 4"/>
              <p:cNvSpPr>
                <a:spLocks noChangeArrowheads="1"/>
              </p:cNvSpPr>
              <p:nvPr/>
            </p:nvSpPr>
            <p:spPr bwMode="auto">
              <a:xfrm rot="5400000">
                <a:off x="867569" y="3709194"/>
                <a:ext cx="1981200" cy="1725612"/>
              </a:xfrm>
              <a:prstGeom prst="parallelogram">
                <a:avLst>
                  <a:gd name="adj" fmla="val 28703"/>
                </a:avLst>
              </a:prstGeom>
              <a:noFill/>
              <a:ln w="2857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>
                  <a:latin typeface="Calibri" charset="0"/>
                </a:endParaRPr>
              </a:p>
            </p:txBody>
          </p:sp>
          <p:sp>
            <p:nvSpPr>
              <p:cNvPr id="17473" name="Rectangle 6"/>
              <p:cNvSpPr>
                <a:spLocks noChangeArrowheads="1"/>
              </p:cNvSpPr>
              <p:nvPr/>
            </p:nvSpPr>
            <p:spPr bwMode="auto">
              <a:xfrm>
                <a:off x="2017713" y="4284663"/>
                <a:ext cx="574675" cy="574675"/>
              </a:xfrm>
              <a:prstGeom prst="rect">
                <a:avLst/>
              </a:prstGeom>
              <a:solidFill>
                <a:srgbClr val="DDEEFF"/>
              </a:solidFill>
              <a:ln w="9525">
                <a:miter lim="800000"/>
                <a:headEnd/>
                <a:tailEnd/>
              </a:ln>
              <a:scene3d>
                <a:camera prst="legacyObliqueTopRight">
                  <a:rot lat="0" lon="16499993" rev="0"/>
                </a:camera>
                <a:lightRig rig="legacyFlat3" dir="b"/>
              </a:scene3d>
              <a:sp3d extrusionH="684200" prstMaterial="legacyMatte">
                <a:bevelT w="13500" h="13500" prst="angle"/>
                <a:bevelB w="13500" h="13500" prst="angle"/>
                <a:extrusionClr>
                  <a:srgbClr val="DDEEFF"/>
                </a:extrusionClr>
              </a:sp3d>
            </p:spPr>
            <p:txBody>
              <a:bodyPr wrap="none" anchor="ctr">
                <a:flatTx/>
              </a:bodyPr>
              <a:lstStyle/>
              <a:p>
                <a:endParaRPr lang="en-US">
                  <a:latin typeface="Calibri" charset="0"/>
                </a:endParaRPr>
              </a:p>
            </p:txBody>
          </p:sp>
          <p:sp>
            <p:nvSpPr>
              <p:cNvPr id="17474" name="Line 33"/>
              <p:cNvSpPr>
                <a:spLocks noChangeShapeType="1"/>
              </p:cNvSpPr>
              <p:nvPr/>
            </p:nvSpPr>
            <p:spPr bwMode="auto">
              <a:xfrm flipH="1">
                <a:off x="461963" y="3581400"/>
                <a:ext cx="533400" cy="2057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475" name="Line 34"/>
              <p:cNvSpPr>
                <a:spLocks noChangeShapeType="1"/>
              </p:cNvSpPr>
              <p:nvPr/>
            </p:nvSpPr>
            <p:spPr bwMode="auto">
              <a:xfrm flipH="1">
                <a:off x="461963" y="5029200"/>
                <a:ext cx="533400" cy="6096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476" name="Line 35"/>
              <p:cNvSpPr>
                <a:spLocks noChangeShapeType="1"/>
              </p:cNvSpPr>
              <p:nvPr/>
            </p:nvSpPr>
            <p:spPr bwMode="auto">
              <a:xfrm flipH="1">
                <a:off x="461963" y="4081463"/>
                <a:ext cx="2270125" cy="155733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477" name="Line 37"/>
              <p:cNvSpPr>
                <a:spLocks noChangeShapeType="1"/>
              </p:cNvSpPr>
              <p:nvPr/>
            </p:nvSpPr>
            <p:spPr bwMode="auto">
              <a:xfrm flipH="1">
                <a:off x="461963" y="5562600"/>
                <a:ext cx="2209800" cy="762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17478" name="Group 54"/>
              <p:cNvGrpSpPr>
                <a:grpSpLocks/>
              </p:cNvGrpSpPr>
              <p:nvPr/>
            </p:nvGrpSpPr>
            <p:grpSpPr bwMode="auto">
              <a:xfrm>
                <a:off x="1425575" y="4119563"/>
                <a:ext cx="1076325" cy="860425"/>
                <a:chOff x="831" y="2079"/>
                <a:chExt cx="822" cy="657"/>
              </a:xfrm>
            </p:grpSpPr>
            <p:sp>
              <p:nvSpPr>
                <p:cNvPr id="17479" name="Oval 55"/>
                <p:cNvSpPr>
                  <a:spLocks noChangeArrowheads="1"/>
                </p:cNvSpPr>
                <p:nvPr/>
              </p:nvSpPr>
              <p:spPr bwMode="auto">
                <a:xfrm>
                  <a:off x="840" y="2235"/>
                  <a:ext cx="69" cy="69"/>
                </a:xfrm>
                <a:prstGeom prst="ellipse">
                  <a:avLst/>
                </a:prstGeom>
                <a:solidFill>
                  <a:srgbClr val="FF010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>
                    <a:latin typeface="Calibri" charset="0"/>
                  </a:endParaRPr>
                </a:p>
              </p:txBody>
            </p:sp>
            <p:sp>
              <p:nvSpPr>
                <p:cNvPr id="17480" name="Oval 56"/>
                <p:cNvSpPr>
                  <a:spLocks noChangeArrowheads="1"/>
                </p:cNvSpPr>
                <p:nvPr/>
              </p:nvSpPr>
              <p:spPr bwMode="auto">
                <a:xfrm>
                  <a:off x="1368" y="2256"/>
                  <a:ext cx="69" cy="69"/>
                </a:xfrm>
                <a:prstGeom prst="ellipse">
                  <a:avLst/>
                </a:prstGeom>
                <a:solidFill>
                  <a:srgbClr val="00FF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>
                    <a:latin typeface="Calibri" charset="0"/>
                  </a:endParaRPr>
                </a:p>
              </p:txBody>
            </p:sp>
            <p:sp>
              <p:nvSpPr>
                <p:cNvPr id="17481" name="Oval 57"/>
                <p:cNvSpPr>
                  <a:spLocks noChangeArrowheads="1"/>
                </p:cNvSpPr>
                <p:nvPr/>
              </p:nvSpPr>
              <p:spPr bwMode="auto">
                <a:xfrm>
                  <a:off x="831" y="2652"/>
                  <a:ext cx="69" cy="69"/>
                </a:xfrm>
                <a:prstGeom prst="ellipse">
                  <a:avLst/>
                </a:prstGeom>
                <a:solidFill>
                  <a:srgbClr val="6699FF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>
                    <a:latin typeface="Calibri" charset="0"/>
                  </a:endParaRPr>
                </a:p>
              </p:txBody>
            </p:sp>
            <p:sp>
              <p:nvSpPr>
                <p:cNvPr id="17482" name="Oval 58"/>
                <p:cNvSpPr>
                  <a:spLocks noChangeArrowheads="1"/>
                </p:cNvSpPr>
                <p:nvPr/>
              </p:nvSpPr>
              <p:spPr bwMode="auto">
                <a:xfrm>
                  <a:off x="1359" y="2667"/>
                  <a:ext cx="69" cy="69"/>
                </a:xfrm>
                <a:prstGeom prst="ellipse">
                  <a:avLst/>
                </a:prstGeom>
                <a:solidFill>
                  <a:srgbClr val="FF00FF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>
                    <a:latin typeface="Calibri" charset="0"/>
                  </a:endParaRPr>
                </a:p>
              </p:txBody>
            </p:sp>
            <p:sp>
              <p:nvSpPr>
                <p:cNvPr id="17483" name="Oval 59"/>
                <p:cNvSpPr>
                  <a:spLocks noChangeArrowheads="1"/>
                </p:cNvSpPr>
                <p:nvPr/>
              </p:nvSpPr>
              <p:spPr bwMode="auto">
                <a:xfrm>
                  <a:off x="1584" y="2523"/>
                  <a:ext cx="69" cy="69"/>
                </a:xfrm>
                <a:prstGeom prst="ellipse">
                  <a:avLst/>
                </a:prstGeom>
                <a:solidFill>
                  <a:srgbClr val="FFFF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>
                    <a:latin typeface="Calibri" charset="0"/>
                  </a:endParaRPr>
                </a:p>
              </p:txBody>
            </p:sp>
            <p:sp>
              <p:nvSpPr>
                <p:cNvPr id="17484" name="Oval 60"/>
                <p:cNvSpPr>
                  <a:spLocks noChangeArrowheads="1"/>
                </p:cNvSpPr>
                <p:nvPr/>
              </p:nvSpPr>
              <p:spPr bwMode="auto">
                <a:xfrm>
                  <a:off x="1572" y="2115"/>
                  <a:ext cx="69" cy="69"/>
                </a:xfrm>
                <a:prstGeom prst="ellipse">
                  <a:avLst/>
                </a:prstGeom>
                <a:solidFill>
                  <a:srgbClr val="00FFFF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>
                    <a:latin typeface="Calibri" charset="0"/>
                  </a:endParaRPr>
                </a:p>
              </p:txBody>
            </p:sp>
            <p:sp>
              <p:nvSpPr>
                <p:cNvPr id="17485" name="Oval 61"/>
                <p:cNvSpPr>
                  <a:spLocks noChangeArrowheads="1"/>
                </p:cNvSpPr>
                <p:nvPr/>
              </p:nvSpPr>
              <p:spPr bwMode="auto">
                <a:xfrm>
                  <a:off x="1023" y="2079"/>
                  <a:ext cx="69" cy="69"/>
                </a:xfrm>
                <a:prstGeom prst="ellipse">
                  <a:avLst/>
                </a:prstGeom>
                <a:solidFill>
                  <a:srgbClr val="FF99CC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>
                    <a:latin typeface="Calibri" charset="0"/>
                  </a:endParaRPr>
                </a:p>
              </p:txBody>
            </p:sp>
          </p:grpSp>
        </p:grpSp>
        <p:grpSp>
          <p:nvGrpSpPr>
            <p:cNvPr id="17432" name="Group 67"/>
            <p:cNvGrpSpPr>
              <a:grpSpLocks/>
            </p:cNvGrpSpPr>
            <p:nvPr/>
          </p:nvGrpSpPr>
          <p:grpSpPr bwMode="auto">
            <a:xfrm>
              <a:off x="6151563" y="3773488"/>
              <a:ext cx="2209800" cy="1981200"/>
              <a:chOff x="6151563" y="3773488"/>
              <a:chExt cx="2209800" cy="1981200"/>
            </a:xfrm>
          </p:grpSpPr>
          <p:sp>
            <p:nvSpPr>
              <p:cNvPr id="17458" name="AutoShape 5"/>
              <p:cNvSpPr>
                <a:spLocks noChangeArrowheads="1"/>
              </p:cNvSpPr>
              <p:nvPr/>
            </p:nvSpPr>
            <p:spPr bwMode="auto">
              <a:xfrm rot="16200000" flipH="1">
                <a:off x="6050757" y="3901281"/>
                <a:ext cx="1981200" cy="1725613"/>
              </a:xfrm>
              <a:prstGeom prst="parallelogram">
                <a:avLst>
                  <a:gd name="adj" fmla="val 28703"/>
                </a:avLst>
              </a:prstGeom>
              <a:noFill/>
              <a:ln w="2857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>
                  <a:latin typeface="Calibri" charset="0"/>
                </a:endParaRPr>
              </a:p>
            </p:txBody>
          </p:sp>
          <p:sp>
            <p:nvSpPr>
              <p:cNvPr id="17459" name="Rectangle 7"/>
              <p:cNvSpPr>
                <a:spLocks noChangeArrowheads="1"/>
              </p:cNvSpPr>
              <p:nvPr/>
            </p:nvSpPr>
            <p:spPr bwMode="auto">
              <a:xfrm>
                <a:off x="6881813" y="4540250"/>
                <a:ext cx="574675" cy="574675"/>
              </a:xfrm>
              <a:prstGeom prst="rect">
                <a:avLst/>
              </a:prstGeom>
              <a:solidFill>
                <a:srgbClr val="DDEEFF"/>
              </a:solidFill>
              <a:ln w="9525">
                <a:miter lim="800000"/>
                <a:headEnd/>
                <a:tailEnd/>
              </a:ln>
              <a:scene3d>
                <a:camera prst="legacyObliqueTopRight">
                  <a:rot lat="0" lon="19199995" rev="0"/>
                </a:camera>
                <a:lightRig rig="legacyFlat3" dir="b"/>
              </a:scene3d>
              <a:sp3d extrusionH="887400" prstMaterial="legacyMatte">
                <a:bevelT w="13500" h="13500" prst="angle"/>
                <a:bevelB w="13500" h="13500" prst="angle"/>
                <a:extrusionClr>
                  <a:srgbClr val="DDEEFF"/>
                </a:extrusionClr>
              </a:sp3d>
            </p:spPr>
            <p:txBody>
              <a:bodyPr wrap="none" anchor="ctr">
                <a:flatTx/>
              </a:bodyPr>
              <a:lstStyle/>
              <a:p>
                <a:endParaRPr lang="en-US">
                  <a:latin typeface="Calibri" charset="0"/>
                </a:endParaRPr>
              </a:p>
            </p:txBody>
          </p:sp>
          <p:sp>
            <p:nvSpPr>
              <p:cNvPr id="17460" name="Line 44"/>
              <p:cNvSpPr>
                <a:spLocks noChangeShapeType="1"/>
              </p:cNvSpPr>
              <p:nvPr/>
            </p:nvSpPr>
            <p:spPr bwMode="auto">
              <a:xfrm>
                <a:off x="6164263" y="4273550"/>
                <a:ext cx="2197100" cy="132873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461" name="Line 45"/>
              <p:cNvSpPr>
                <a:spLocks noChangeShapeType="1"/>
              </p:cNvSpPr>
              <p:nvPr/>
            </p:nvSpPr>
            <p:spPr bwMode="auto">
              <a:xfrm flipV="1">
                <a:off x="6151563" y="5602288"/>
                <a:ext cx="220980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462" name="Line 46"/>
              <p:cNvSpPr>
                <a:spLocks noChangeShapeType="1"/>
              </p:cNvSpPr>
              <p:nvPr/>
            </p:nvSpPr>
            <p:spPr bwMode="auto">
              <a:xfrm>
                <a:off x="7904163" y="5221288"/>
                <a:ext cx="457200" cy="3810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463" name="Line 47"/>
              <p:cNvSpPr>
                <a:spLocks noChangeShapeType="1"/>
              </p:cNvSpPr>
              <p:nvPr/>
            </p:nvSpPr>
            <p:spPr bwMode="auto">
              <a:xfrm>
                <a:off x="7904163" y="3773488"/>
                <a:ext cx="457200" cy="18288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17464" name="Group 70"/>
              <p:cNvGrpSpPr>
                <a:grpSpLocks/>
              </p:cNvGrpSpPr>
              <p:nvPr/>
            </p:nvGrpSpPr>
            <p:grpSpPr bwMode="auto">
              <a:xfrm>
                <a:off x="6510338" y="4197350"/>
                <a:ext cx="1003300" cy="1016000"/>
                <a:chOff x="4188" y="2004"/>
                <a:chExt cx="756" cy="765"/>
              </a:xfrm>
            </p:grpSpPr>
            <p:sp>
              <p:nvSpPr>
                <p:cNvPr id="17465" name="Oval 71"/>
                <p:cNvSpPr>
                  <a:spLocks noChangeArrowheads="1"/>
                </p:cNvSpPr>
                <p:nvPr/>
              </p:nvSpPr>
              <p:spPr bwMode="auto">
                <a:xfrm>
                  <a:off x="4191" y="2100"/>
                  <a:ext cx="69" cy="69"/>
                </a:xfrm>
                <a:prstGeom prst="ellipse">
                  <a:avLst/>
                </a:prstGeom>
                <a:solidFill>
                  <a:srgbClr val="FF010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>
                    <a:latin typeface="Calibri" charset="0"/>
                  </a:endParaRPr>
                </a:p>
              </p:txBody>
            </p:sp>
            <p:sp>
              <p:nvSpPr>
                <p:cNvPr id="17466" name="Oval 72"/>
                <p:cNvSpPr>
                  <a:spLocks noChangeArrowheads="1"/>
                </p:cNvSpPr>
                <p:nvPr/>
              </p:nvSpPr>
              <p:spPr bwMode="auto">
                <a:xfrm>
                  <a:off x="4443" y="2268"/>
                  <a:ext cx="69" cy="69"/>
                </a:xfrm>
                <a:prstGeom prst="ellipse">
                  <a:avLst/>
                </a:prstGeom>
                <a:solidFill>
                  <a:srgbClr val="00FF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>
                    <a:latin typeface="Calibri" charset="0"/>
                  </a:endParaRPr>
                </a:p>
              </p:txBody>
            </p:sp>
            <p:sp>
              <p:nvSpPr>
                <p:cNvPr id="17467" name="Oval 73"/>
                <p:cNvSpPr>
                  <a:spLocks noChangeArrowheads="1"/>
                </p:cNvSpPr>
                <p:nvPr/>
              </p:nvSpPr>
              <p:spPr bwMode="auto">
                <a:xfrm>
                  <a:off x="4188" y="2523"/>
                  <a:ext cx="69" cy="69"/>
                </a:xfrm>
                <a:prstGeom prst="ellipse">
                  <a:avLst/>
                </a:prstGeom>
                <a:solidFill>
                  <a:srgbClr val="6699FF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>
                    <a:latin typeface="Calibri" charset="0"/>
                  </a:endParaRPr>
                </a:p>
              </p:txBody>
            </p:sp>
            <p:sp>
              <p:nvSpPr>
                <p:cNvPr id="17468" name="Oval 74"/>
                <p:cNvSpPr>
                  <a:spLocks noChangeArrowheads="1"/>
                </p:cNvSpPr>
                <p:nvPr/>
              </p:nvSpPr>
              <p:spPr bwMode="auto">
                <a:xfrm>
                  <a:off x="4428" y="2700"/>
                  <a:ext cx="69" cy="69"/>
                </a:xfrm>
                <a:prstGeom prst="ellipse">
                  <a:avLst/>
                </a:prstGeom>
                <a:solidFill>
                  <a:srgbClr val="FF00FF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>
                    <a:latin typeface="Calibri" charset="0"/>
                  </a:endParaRPr>
                </a:p>
              </p:txBody>
            </p:sp>
            <p:sp>
              <p:nvSpPr>
                <p:cNvPr id="17469" name="Oval 75"/>
                <p:cNvSpPr>
                  <a:spLocks noChangeArrowheads="1"/>
                </p:cNvSpPr>
                <p:nvPr/>
              </p:nvSpPr>
              <p:spPr bwMode="auto">
                <a:xfrm>
                  <a:off x="4875" y="2592"/>
                  <a:ext cx="69" cy="69"/>
                </a:xfrm>
                <a:prstGeom prst="ellipse">
                  <a:avLst/>
                </a:prstGeom>
                <a:solidFill>
                  <a:srgbClr val="FFFF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>
                    <a:latin typeface="Calibri" charset="0"/>
                  </a:endParaRPr>
                </a:p>
              </p:txBody>
            </p:sp>
            <p:sp>
              <p:nvSpPr>
                <p:cNvPr id="17470" name="Oval 76"/>
                <p:cNvSpPr>
                  <a:spLocks noChangeArrowheads="1"/>
                </p:cNvSpPr>
                <p:nvPr/>
              </p:nvSpPr>
              <p:spPr bwMode="auto">
                <a:xfrm>
                  <a:off x="4848" y="2175"/>
                  <a:ext cx="69" cy="69"/>
                </a:xfrm>
                <a:prstGeom prst="ellipse">
                  <a:avLst/>
                </a:prstGeom>
                <a:solidFill>
                  <a:srgbClr val="00FFFF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>
                    <a:latin typeface="Calibri" charset="0"/>
                  </a:endParaRPr>
                </a:p>
              </p:txBody>
            </p:sp>
            <p:sp>
              <p:nvSpPr>
                <p:cNvPr id="17471" name="Oval 77"/>
                <p:cNvSpPr>
                  <a:spLocks noChangeArrowheads="1"/>
                </p:cNvSpPr>
                <p:nvPr/>
              </p:nvSpPr>
              <p:spPr bwMode="auto">
                <a:xfrm>
                  <a:off x="4635" y="2004"/>
                  <a:ext cx="69" cy="69"/>
                </a:xfrm>
                <a:prstGeom prst="ellipse">
                  <a:avLst/>
                </a:prstGeom>
                <a:solidFill>
                  <a:srgbClr val="FF99CC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>
                    <a:latin typeface="Calibri" charset="0"/>
                  </a:endParaRPr>
                </a:p>
              </p:txBody>
            </p:sp>
          </p:grpSp>
        </p:grpSp>
        <p:grpSp>
          <p:nvGrpSpPr>
            <p:cNvPr id="17433" name="Group 68"/>
            <p:cNvGrpSpPr>
              <a:grpSpLocks/>
            </p:cNvGrpSpPr>
            <p:nvPr/>
          </p:nvGrpSpPr>
          <p:grpSpPr bwMode="auto">
            <a:xfrm>
              <a:off x="3208338" y="1733550"/>
              <a:ext cx="2362200" cy="2090738"/>
              <a:chOff x="3208338" y="1733550"/>
              <a:chExt cx="2362200" cy="2090738"/>
            </a:xfrm>
          </p:grpSpPr>
          <p:sp>
            <p:nvSpPr>
              <p:cNvPr id="17449" name="Rectangle 3"/>
              <p:cNvSpPr>
                <a:spLocks noChangeArrowheads="1"/>
              </p:cNvSpPr>
              <p:nvPr/>
            </p:nvSpPr>
            <p:spPr bwMode="auto">
              <a:xfrm>
                <a:off x="4313238" y="2362200"/>
                <a:ext cx="1219200" cy="1219200"/>
              </a:xfrm>
              <a:prstGeom prst="rect">
                <a:avLst/>
              </a:prstGeom>
              <a:solidFill>
                <a:srgbClr val="DDEEFF"/>
              </a:solidFill>
              <a:ln w="9525">
                <a:miter lim="800000"/>
                <a:headEnd/>
                <a:tailEnd/>
              </a:ln>
              <a:scene3d>
                <a:camera prst="legacyObliqueTopRight">
                  <a:rot lat="0" lon="18300000" rev="0"/>
                </a:camera>
                <a:lightRig rig="legacyFlat3" dir="b"/>
              </a:scene3d>
              <a:sp3d extrusionH="1700200" prstMaterial="legacyMatte">
                <a:bevelT w="13500" h="13500" prst="angle"/>
                <a:bevelB w="13500" h="13500" prst="angle"/>
                <a:extrusionClr>
                  <a:srgbClr val="DDEEFF"/>
                </a:extrusionClr>
              </a:sp3d>
            </p:spPr>
            <p:txBody>
              <a:bodyPr wrap="none" anchor="ctr">
                <a:flatTx/>
              </a:bodyPr>
              <a:lstStyle/>
              <a:p>
                <a:endParaRPr lang="en-US">
                  <a:latin typeface="Calibri" charset="0"/>
                </a:endParaRPr>
              </a:p>
            </p:txBody>
          </p:sp>
          <p:grpSp>
            <p:nvGrpSpPr>
              <p:cNvPr id="17450" name="Group 22"/>
              <p:cNvGrpSpPr>
                <a:grpSpLocks/>
              </p:cNvGrpSpPr>
              <p:nvPr/>
            </p:nvGrpSpPr>
            <p:grpSpPr bwMode="auto">
              <a:xfrm>
                <a:off x="3208338" y="1733550"/>
                <a:ext cx="2362200" cy="2090738"/>
                <a:chOff x="2412" y="2031"/>
                <a:chExt cx="837" cy="741"/>
              </a:xfrm>
            </p:grpSpPr>
            <p:sp>
              <p:nvSpPr>
                <p:cNvPr id="17451" name="Oval 24"/>
                <p:cNvSpPr>
                  <a:spLocks noChangeArrowheads="1"/>
                </p:cNvSpPr>
                <p:nvPr/>
              </p:nvSpPr>
              <p:spPr bwMode="auto">
                <a:xfrm>
                  <a:off x="2811" y="2283"/>
                  <a:ext cx="69" cy="69"/>
                </a:xfrm>
                <a:prstGeom prst="ellipse">
                  <a:avLst/>
                </a:prstGeom>
                <a:solidFill>
                  <a:srgbClr val="00FF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>
                    <a:latin typeface="Calibri" charset="0"/>
                  </a:endParaRPr>
                </a:p>
              </p:txBody>
            </p:sp>
            <p:sp>
              <p:nvSpPr>
                <p:cNvPr id="17452" name="Oval 25"/>
                <p:cNvSpPr>
                  <a:spLocks noChangeArrowheads="1"/>
                </p:cNvSpPr>
                <p:nvPr/>
              </p:nvSpPr>
              <p:spPr bwMode="auto">
                <a:xfrm>
                  <a:off x="2412" y="2571"/>
                  <a:ext cx="69" cy="69"/>
                </a:xfrm>
                <a:prstGeom prst="ellipse">
                  <a:avLst/>
                </a:prstGeom>
                <a:solidFill>
                  <a:srgbClr val="6699FF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>
                    <a:latin typeface="Calibri" charset="0"/>
                  </a:endParaRPr>
                </a:p>
              </p:txBody>
            </p:sp>
            <p:sp>
              <p:nvSpPr>
                <p:cNvPr id="17453" name="Oval 26"/>
                <p:cNvSpPr>
                  <a:spLocks noChangeArrowheads="1"/>
                </p:cNvSpPr>
                <p:nvPr/>
              </p:nvSpPr>
              <p:spPr bwMode="auto">
                <a:xfrm>
                  <a:off x="2811" y="2703"/>
                  <a:ext cx="69" cy="69"/>
                </a:xfrm>
                <a:prstGeom prst="ellipse">
                  <a:avLst/>
                </a:prstGeom>
                <a:solidFill>
                  <a:srgbClr val="FF00FF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>
                    <a:latin typeface="Calibri" charset="0"/>
                  </a:endParaRPr>
                </a:p>
              </p:txBody>
            </p:sp>
            <p:sp>
              <p:nvSpPr>
                <p:cNvPr id="17454" name="Oval 27"/>
                <p:cNvSpPr>
                  <a:spLocks noChangeArrowheads="1"/>
                </p:cNvSpPr>
                <p:nvPr/>
              </p:nvSpPr>
              <p:spPr bwMode="auto">
                <a:xfrm>
                  <a:off x="3180" y="2595"/>
                  <a:ext cx="69" cy="69"/>
                </a:xfrm>
                <a:prstGeom prst="ellipse">
                  <a:avLst/>
                </a:prstGeom>
                <a:solidFill>
                  <a:srgbClr val="FFFF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>
                    <a:latin typeface="Calibri" charset="0"/>
                  </a:endParaRPr>
                </a:p>
              </p:txBody>
            </p:sp>
            <p:sp>
              <p:nvSpPr>
                <p:cNvPr id="17455" name="Oval 28"/>
                <p:cNvSpPr>
                  <a:spLocks noChangeArrowheads="1"/>
                </p:cNvSpPr>
                <p:nvPr/>
              </p:nvSpPr>
              <p:spPr bwMode="auto">
                <a:xfrm>
                  <a:off x="3168" y="2160"/>
                  <a:ext cx="69" cy="69"/>
                </a:xfrm>
                <a:prstGeom prst="ellipse">
                  <a:avLst/>
                </a:prstGeom>
                <a:solidFill>
                  <a:srgbClr val="00FFFF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>
                    <a:latin typeface="Calibri" charset="0"/>
                  </a:endParaRPr>
                </a:p>
              </p:txBody>
            </p:sp>
            <p:sp>
              <p:nvSpPr>
                <p:cNvPr id="17456" name="Oval 29"/>
                <p:cNvSpPr>
                  <a:spLocks noChangeArrowheads="1"/>
                </p:cNvSpPr>
                <p:nvPr/>
              </p:nvSpPr>
              <p:spPr bwMode="auto">
                <a:xfrm>
                  <a:off x="2796" y="2031"/>
                  <a:ext cx="69" cy="69"/>
                </a:xfrm>
                <a:prstGeom prst="ellipse">
                  <a:avLst/>
                </a:prstGeom>
                <a:solidFill>
                  <a:srgbClr val="FF99CC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>
                    <a:latin typeface="Calibri" charset="0"/>
                  </a:endParaRPr>
                </a:p>
              </p:txBody>
            </p:sp>
            <p:sp>
              <p:nvSpPr>
                <p:cNvPr id="17457" name="Oval 23"/>
                <p:cNvSpPr>
                  <a:spLocks noChangeArrowheads="1"/>
                </p:cNvSpPr>
                <p:nvPr/>
              </p:nvSpPr>
              <p:spPr bwMode="auto">
                <a:xfrm>
                  <a:off x="2427" y="2160"/>
                  <a:ext cx="69" cy="69"/>
                </a:xfrm>
                <a:prstGeom prst="ellipse">
                  <a:avLst/>
                </a:prstGeom>
                <a:solidFill>
                  <a:srgbClr val="FF010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>
                    <a:latin typeface="Calibri" charset="0"/>
                  </a:endParaRPr>
                </a:p>
              </p:txBody>
            </p:sp>
          </p:grpSp>
        </p:grpSp>
        <p:grpSp>
          <p:nvGrpSpPr>
            <p:cNvPr id="17434" name="Group 83"/>
            <p:cNvGrpSpPr>
              <a:grpSpLocks/>
            </p:cNvGrpSpPr>
            <p:nvPr/>
          </p:nvGrpSpPr>
          <p:grpSpPr bwMode="auto">
            <a:xfrm>
              <a:off x="3551238" y="4343400"/>
              <a:ext cx="2057400" cy="2133600"/>
              <a:chOff x="3551238" y="4343400"/>
              <a:chExt cx="2057400" cy="2133600"/>
            </a:xfrm>
          </p:grpSpPr>
          <p:sp>
            <p:nvSpPr>
              <p:cNvPr id="17435" name="Rectangle 11"/>
              <p:cNvSpPr>
                <a:spLocks noChangeArrowheads="1"/>
              </p:cNvSpPr>
              <p:nvPr/>
            </p:nvSpPr>
            <p:spPr bwMode="auto">
              <a:xfrm>
                <a:off x="3563938" y="4343400"/>
                <a:ext cx="2044700" cy="1470025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>
                  <a:latin typeface="Calibri" charset="0"/>
                </a:endParaRPr>
              </a:p>
            </p:txBody>
          </p:sp>
          <p:sp>
            <p:nvSpPr>
              <p:cNvPr id="17436" name="Rectangle 13"/>
              <p:cNvSpPr>
                <a:spLocks noChangeArrowheads="1"/>
              </p:cNvSpPr>
              <p:nvPr/>
            </p:nvSpPr>
            <p:spPr bwMode="auto">
              <a:xfrm>
                <a:off x="4459288" y="4854575"/>
                <a:ext cx="574675" cy="574675"/>
              </a:xfrm>
              <a:prstGeom prst="rect">
                <a:avLst/>
              </a:prstGeom>
              <a:solidFill>
                <a:srgbClr val="DDEEFF"/>
              </a:solidFill>
              <a:ln w="9525">
                <a:miter lim="800000"/>
                <a:headEnd/>
                <a:tailEnd/>
              </a:ln>
              <a:scene3d>
                <a:camera prst="legacyObliqueTopRight">
                  <a:rot lat="0" lon="18300000" rev="0"/>
                </a:camera>
                <a:lightRig rig="legacyFlat3" dir="b"/>
              </a:scene3d>
              <a:sp3d extrusionH="785800" prstMaterial="legacyMatte">
                <a:bevelT w="13500" h="13500" prst="angle"/>
                <a:bevelB w="13500" h="13500" prst="angle"/>
                <a:extrusionClr>
                  <a:srgbClr val="DDEEFF"/>
                </a:extrusionClr>
              </a:sp3d>
            </p:spPr>
            <p:txBody>
              <a:bodyPr wrap="none" anchor="ctr">
                <a:flatTx/>
              </a:bodyPr>
              <a:lstStyle/>
              <a:p>
                <a:endParaRPr lang="en-US">
                  <a:latin typeface="Calibri" charset="0"/>
                </a:endParaRPr>
              </a:p>
            </p:txBody>
          </p:sp>
          <p:sp>
            <p:nvSpPr>
              <p:cNvPr id="17437" name="Line 38"/>
              <p:cNvSpPr>
                <a:spLocks noChangeShapeType="1"/>
              </p:cNvSpPr>
              <p:nvPr/>
            </p:nvSpPr>
            <p:spPr bwMode="auto">
              <a:xfrm>
                <a:off x="3551238" y="4346575"/>
                <a:ext cx="990600" cy="213042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438" name="Line 40"/>
              <p:cNvSpPr>
                <a:spLocks noChangeShapeType="1"/>
              </p:cNvSpPr>
              <p:nvPr/>
            </p:nvSpPr>
            <p:spPr bwMode="auto">
              <a:xfrm flipH="1">
                <a:off x="4541838" y="4365625"/>
                <a:ext cx="1066800" cy="211137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439" name="Line 41"/>
              <p:cNvSpPr>
                <a:spLocks noChangeShapeType="1"/>
              </p:cNvSpPr>
              <p:nvPr/>
            </p:nvSpPr>
            <p:spPr bwMode="auto">
              <a:xfrm>
                <a:off x="3551238" y="5813425"/>
                <a:ext cx="990600" cy="66357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440" name="Line 43"/>
              <p:cNvSpPr>
                <a:spLocks noChangeShapeType="1"/>
              </p:cNvSpPr>
              <p:nvPr/>
            </p:nvSpPr>
            <p:spPr bwMode="auto">
              <a:xfrm flipH="1">
                <a:off x="4541838" y="5813425"/>
                <a:ext cx="1066800" cy="66357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17441" name="Group 62"/>
              <p:cNvGrpSpPr>
                <a:grpSpLocks/>
              </p:cNvGrpSpPr>
              <p:nvPr/>
            </p:nvGrpSpPr>
            <p:grpSpPr bwMode="auto">
              <a:xfrm>
                <a:off x="3968750" y="4591050"/>
                <a:ext cx="1073150" cy="950913"/>
                <a:chOff x="2412" y="2031"/>
                <a:chExt cx="837" cy="741"/>
              </a:xfrm>
            </p:grpSpPr>
            <p:sp>
              <p:nvSpPr>
                <p:cNvPr id="17442" name="Oval 63"/>
                <p:cNvSpPr>
                  <a:spLocks noChangeArrowheads="1"/>
                </p:cNvSpPr>
                <p:nvPr/>
              </p:nvSpPr>
              <p:spPr bwMode="auto">
                <a:xfrm>
                  <a:off x="2427" y="2160"/>
                  <a:ext cx="69" cy="69"/>
                </a:xfrm>
                <a:prstGeom prst="ellipse">
                  <a:avLst/>
                </a:prstGeom>
                <a:solidFill>
                  <a:srgbClr val="FF010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>
                    <a:latin typeface="Calibri" charset="0"/>
                  </a:endParaRPr>
                </a:p>
              </p:txBody>
            </p:sp>
            <p:sp>
              <p:nvSpPr>
                <p:cNvPr id="17443" name="Oval 64"/>
                <p:cNvSpPr>
                  <a:spLocks noChangeArrowheads="1"/>
                </p:cNvSpPr>
                <p:nvPr/>
              </p:nvSpPr>
              <p:spPr bwMode="auto">
                <a:xfrm>
                  <a:off x="2811" y="2283"/>
                  <a:ext cx="69" cy="69"/>
                </a:xfrm>
                <a:prstGeom prst="ellipse">
                  <a:avLst/>
                </a:prstGeom>
                <a:solidFill>
                  <a:srgbClr val="00FF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>
                    <a:latin typeface="Calibri" charset="0"/>
                  </a:endParaRPr>
                </a:p>
              </p:txBody>
            </p:sp>
            <p:sp>
              <p:nvSpPr>
                <p:cNvPr id="17444" name="Oval 65"/>
                <p:cNvSpPr>
                  <a:spLocks noChangeArrowheads="1"/>
                </p:cNvSpPr>
                <p:nvPr/>
              </p:nvSpPr>
              <p:spPr bwMode="auto">
                <a:xfrm>
                  <a:off x="2412" y="2571"/>
                  <a:ext cx="69" cy="69"/>
                </a:xfrm>
                <a:prstGeom prst="ellipse">
                  <a:avLst/>
                </a:prstGeom>
                <a:solidFill>
                  <a:srgbClr val="6699FF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>
                    <a:latin typeface="Calibri" charset="0"/>
                  </a:endParaRPr>
                </a:p>
              </p:txBody>
            </p:sp>
            <p:sp>
              <p:nvSpPr>
                <p:cNvPr id="17445" name="Oval 66"/>
                <p:cNvSpPr>
                  <a:spLocks noChangeArrowheads="1"/>
                </p:cNvSpPr>
                <p:nvPr/>
              </p:nvSpPr>
              <p:spPr bwMode="auto">
                <a:xfrm>
                  <a:off x="2811" y="2703"/>
                  <a:ext cx="69" cy="69"/>
                </a:xfrm>
                <a:prstGeom prst="ellipse">
                  <a:avLst/>
                </a:prstGeom>
                <a:solidFill>
                  <a:srgbClr val="FF00FF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>
                    <a:latin typeface="Calibri" charset="0"/>
                  </a:endParaRPr>
                </a:p>
              </p:txBody>
            </p:sp>
            <p:sp>
              <p:nvSpPr>
                <p:cNvPr id="17446" name="Oval 67"/>
                <p:cNvSpPr>
                  <a:spLocks noChangeArrowheads="1"/>
                </p:cNvSpPr>
                <p:nvPr/>
              </p:nvSpPr>
              <p:spPr bwMode="auto">
                <a:xfrm>
                  <a:off x="3180" y="2595"/>
                  <a:ext cx="69" cy="69"/>
                </a:xfrm>
                <a:prstGeom prst="ellipse">
                  <a:avLst/>
                </a:prstGeom>
                <a:solidFill>
                  <a:srgbClr val="FFFF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>
                    <a:latin typeface="Calibri" charset="0"/>
                  </a:endParaRPr>
                </a:p>
              </p:txBody>
            </p:sp>
            <p:sp>
              <p:nvSpPr>
                <p:cNvPr id="17447" name="Oval 68"/>
                <p:cNvSpPr>
                  <a:spLocks noChangeArrowheads="1"/>
                </p:cNvSpPr>
                <p:nvPr/>
              </p:nvSpPr>
              <p:spPr bwMode="auto">
                <a:xfrm>
                  <a:off x="3168" y="2160"/>
                  <a:ext cx="69" cy="69"/>
                </a:xfrm>
                <a:prstGeom prst="ellipse">
                  <a:avLst/>
                </a:prstGeom>
                <a:solidFill>
                  <a:srgbClr val="00FFFF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>
                    <a:latin typeface="Calibri" charset="0"/>
                  </a:endParaRPr>
                </a:p>
              </p:txBody>
            </p:sp>
            <p:sp>
              <p:nvSpPr>
                <p:cNvPr id="17448" name="Oval 69"/>
                <p:cNvSpPr>
                  <a:spLocks noChangeArrowheads="1"/>
                </p:cNvSpPr>
                <p:nvPr/>
              </p:nvSpPr>
              <p:spPr bwMode="auto">
                <a:xfrm>
                  <a:off x="2796" y="2031"/>
                  <a:ext cx="69" cy="69"/>
                </a:xfrm>
                <a:prstGeom prst="ellipse">
                  <a:avLst/>
                </a:prstGeom>
                <a:solidFill>
                  <a:srgbClr val="FF99CC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>
                    <a:latin typeface="Calibri" charset="0"/>
                  </a:endParaRPr>
                </a:p>
              </p:txBody>
            </p:sp>
          </p:grpSp>
        </p:grpSp>
      </p:grpSp>
      <p:sp>
        <p:nvSpPr>
          <p:cNvPr id="17414" name="TextBox 89"/>
          <p:cNvSpPr txBox="1">
            <a:spLocks noChangeArrowheads="1"/>
          </p:cNvSpPr>
          <p:nvPr/>
        </p:nvSpPr>
        <p:spPr bwMode="auto">
          <a:xfrm>
            <a:off x="1143000" y="5268518"/>
            <a:ext cx="9302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latin typeface="Calibri" charset="0"/>
              </a:rPr>
              <a:t>Image 1</a:t>
            </a:r>
          </a:p>
        </p:txBody>
      </p:sp>
      <p:sp>
        <p:nvSpPr>
          <p:cNvPr id="17415" name="TextBox 90"/>
          <p:cNvSpPr txBox="1">
            <a:spLocks noChangeArrowheads="1"/>
          </p:cNvSpPr>
          <p:nvPr/>
        </p:nvSpPr>
        <p:spPr bwMode="auto">
          <a:xfrm>
            <a:off x="4084638" y="6106718"/>
            <a:ext cx="9302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latin typeface="Calibri" charset="0"/>
              </a:rPr>
              <a:t>Image 2</a:t>
            </a:r>
          </a:p>
        </p:txBody>
      </p:sp>
      <p:sp>
        <p:nvSpPr>
          <p:cNvPr id="17416" name="TextBox 91"/>
          <p:cNvSpPr txBox="1">
            <a:spLocks noChangeArrowheads="1"/>
          </p:cNvSpPr>
          <p:nvPr/>
        </p:nvSpPr>
        <p:spPr bwMode="auto">
          <a:xfrm>
            <a:off x="7239000" y="5281218"/>
            <a:ext cx="9302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latin typeface="Calibri" charset="0"/>
              </a:rPr>
              <a:t>Image 3</a:t>
            </a:r>
          </a:p>
        </p:txBody>
      </p:sp>
      <p:sp>
        <p:nvSpPr>
          <p:cNvPr id="17418" name="Text Box 86"/>
          <p:cNvSpPr txBox="1">
            <a:spLocks noChangeArrowheads="1"/>
          </p:cNvSpPr>
          <p:nvPr/>
        </p:nvSpPr>
        <p:spPr bwMode="auto">
          <a:xfrm>
            <a:off x="1181100" y="5495530"/>
            <a:ext cx="111283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2800" b="1">
                <a:latin typeface="Times New Roman" charset="0"/>
              </a:rPr>
              <a:t>R</a:t>
            </a:r>
            <a:r>
              <a:rPr lang="en-US" sz="2800" baseline="-25000">
                <a:latin typeface="Times New Roman" charset="0"/>
              </a:rPr>
              <a:t>1</a:t>
            </a:r>
            <a:r>
              <a:rPr lang="en-US" sz="2800" i="1">
                <a:latin typeface="Times New Roman" charset="0"/>
              </a:rPr>
              <a:t>,</a:t>
            </a:r>
            <a:r>
              <a:rPr lang="en-US" sz="2800" b="1">
                <a:latin typeface="Times New Roman" charset="0"/>
              </a:rPr>
              <a:t>t</a:t>
            </a:r>
            <a:r>
              <a:rPr lang="en-US" sz="2800" baseline="-25000">
                <a:latin typeface="Times New Roman" charset="0"/>
              </a:rPr>
              <a:t>1</a:t>
            </a:r>
          </a:p>
        </p:txBody>
      </p:sp>
      <p:sp>
        <p:nvSpPr>
          <p:cNvPr id="17419" name="Text Box 87"/>
          <p:cNvSpPr txBox="1">
            <a:spLocks noChangeArrowheads="1"/>
          </p:cNvSpPr>
          <p:nvPr/>
        </p:nvSpPr>
        <p:spPr bwMode="auto">
          <a:xfrm>
            <a:off x="4098925" y="6324205"/>
            <a:ext cx="112871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2800" b="1">
                <a:latin typeface="Times New Roman" charset="0"/>
              </a:rPr>
              <a:t>R</a:t>
            </a:r>
            <a:r>
              <a:rPr lang="en-US" sz="2800" baseline="-25000">
                <a:latin typeface="Times New Roman" charset="0"/>
              </a:rPr>
              <a:t>2</a:t>
            </a:r>
            <a:r>
              <a:rPr lang="en-US" sz="2800" i="1">
                <a:latin typeface="Times New Roman" charset="0"/>
              </a:rPr>
              <a:t>,</a:t>
            </a:r>
            <a:r>
              <a:rPr lang="en-US" sz="2800" b="1">
                <a:latin typeface="Times New Roman" charset="0"/>
              </a:rPr>
              <a:t>t</a:t>
            </a:r>
            <a:r>
              <a:rPr lang="en-US" sz="2800" baseline="-25000">
                <a:latin typeface="Times New Roman" charset="0"/>
              </a:rPr>
              <a:t>2</a:t>
            </a:r>
          </a:p>
        </p:txBody>
      </p:sp>
      <p:sp>
        <p:nvSpPr>
          <p:cNvPr id="17420" name="Text Box 88"/>
          <p:cNvSpPr txBox="1">
            <a:spLocks noChangeArrowheads="1"/>
          </p:cNvSpPr>
          <p:nvPr/>
        </p:nvSpPr>
        <p:spPr bwMode="auto">
          <a:xfrm>
            <a:off x="7275513" y="5486005"/>
            <a:ext cx="110648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2800" b="1">
                <a:latin typeface="Times New Roman" charset="0"/>
              </a:rPr>
              <a:t>R</a:t>
            </a:r>
            <a:r>
              <a:rPr lang="en-US" sz="2800" baseline="-25000">
                <a:latin typeface="Times New Roman" charset="0"/>
              </a:rPr>
              <a:t>3</a:t>
            </a:r>
            <a:r>
              <a:rPr lang="en-US" sz="2800" i="1">
                <a:latin typeface="Times New Roman" charset="0"/>
              </a:rPr>
              <a:t>,</a:t>
            </a:r>
            <a:r>
              <a:rPr lang="en-US" sz="2800" b="1">
                <a:latin typeface="Times New Roman" charset="0"/>
              </a:rPr>
              <a:t>t</a:t>
            </a:r>
            <a:r>
              <a:rPr lang="en-US" sz="2800" baseline="-25000">
                <a:latin typeface="Times New Roman" charset="0"/>
              </a:rPr>
              <a:t>3</a:t>
            </a:r>
          </a:p>
        </p:txBody>
      </p:sp>
      <p:sp>
        <p:nvSpPr>
          <p:cNvPr id="104" name="Line 99"/>
          <p:cNvSpPr>
            <a:spLocks noChangeShapeType="1"/>
          </p:cNvSpPr>
          <p:nvPr/>
        </p:nvSpPr>
        <p:spPr bwMode="auto">
          <a:xfrm flipH="1">
            <a:off x="474663" y="1809355"/>
            <a:ext cx="2881312" cy="3455988"/>
          </a:xfrm>
          <a:prstGeom prst="line">
            <a:avLst/>
          </a:prstGeom>
          <a:noFill/>
          <a:ln w="28575">
            <a:solidFill>
              <a:srgbClr val="3366FF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5" name="Line 100"/>
          <p:cNvSpPr>
            <a:spLocks noChangeShapeType="1"/>
          </p:cNvSpPr>
          <p:nvPr/>
        </p:nvSpPr>
        <p:spPr bwMode="auto">
          <a:xfrm>
            <a:off x="3355975" y="1847455"/>
            <a:ext cx="1150938" cy="4262438"/>
          </a:xfrm>
          <a:prstGeom prst="line">
            <a:avLst/>
          </a:prstGeom>
          <a:noFill/>
          <a:ln w="28575">
            <a:solidFill>
              <a:srgbClr val="3366FF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6" name="Line 101"/>
          <p:cNvSpPr>
            <a:spLocks noChangeShapeType="1"/>
          </p:cNvSpPr>
          <p:nvPr/>
        </p:nvSpPr>
        <p:spPr bwMode="auto">
          <a:xfrm>
            <a:off x="3355975" y="1847455"/>
            <a:ext cx="4992688" cy="3379788"/>
          </a:xfrm>
          <a:prstGeom prst="line">
            <a:avLst/>
          </a:prstGeom>
          <a:noFill/>
          <a:ln w="28575">
            <a:solidFill>
              <a:srgbClr val="3366FF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26481271"/>
              </p:ext>
            </p:extLst>
          </p:nvPr>
        </p:nvGraphicFramePr>
        <p:xfrm>
          <a:off x="2824163" y="1365250"/>
          <a:ext cx="504825" cy="473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266" name="Equation" r:id="rId3" imgW="203200" imgH="190500" progId="Equation.3">
                  <p:embed/>
                </p:oleObj>
              </mc:Choice>
              <mc:Fallback>
                <p:oleObj name="Equation" r:id="rId3" imgW="203200" imgH="190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824163" y="1365250"/>
                        <a:ext cx="504825" cy="473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" name="Object 8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2300349"/>
              </p:ext>
            </p:extLst>
          </p:nvPr>
        </p:nvGraphicFramePr>
        <p:xfrm>
          <a:off x="4478338" y="1181100"/>
          <a:ext cx="536575" cy="473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267" name="Equation" r:id="rId5" imgW="215900" imgH="190500" progId="Equation.3">
                  <p:embed/>
                </p:oleObj>
              </mc:Choice>
              <mc:Fallback>
                <p:oleObj name="Equation" r:id="rId5" imgW="215900" imgH="190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478338" y="1181100"/>
                        <a:ext cx="536575" cy="473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7" name="Object 8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85669858"/>
              </p:ext>
            </p:extLst>
          </p:nvPr>
        </p:nvGraphicFramePr>
        <p:xfrm>
          <a:off x="5553075" y="1490663"/>
          <a:ext cx="504825" cy="473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268" name="Equation" r:id="rId7" imgW="203200" imgH="190500" progId="Equation.3">
                  <p:embed/>
                </p:oleObj>
              </mc:Choice>
              <mc:Fallback>
                <p:oleObj name="Equation" r:id="rId7" imgW="203200" imgH="190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553075" y="1490663"/>
                        <a:ext cx="504825" cy="473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8" name="Object 8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67346054"/>
              </p:ext>
            </p:extLst>
          </p:nvPr>
        </p:nvGraphicFramePr>
        <p:xfrm>
          <a:off x="4456113" y="1879600"/>
          <a:ext cx="536575" cy="473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269" name="Equation" r:id="rId9" imgW="215900" imgH="190500" progId="Equation.3">
                  <p:embed/>
                </p:oleObj>
              </mc:Choice>
              <mc:Fallback>
                <p:oleObj name="Equation" r:id="rId9" imgW="215900" imgH="190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456113" y="1879600"/>
                        <a:ext cx="536575" cy="473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9" name="Object 8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42368942"/>
              </p:ext>
            </p:extLst>
          </p:nvPr>
        </p:nvGraphicFramePr>
        <p:xfrm>
          <a:off x="2982383" y="2980931"/>
          <a:ext cx="536575" cy="473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270" name="Equation" r:id="rId11" imgW="215900" imgH="190500" progId="Equation.3">
                  <p:embed/>
                </p:oleObj>
              </mc:Choice>
              <mc:Fallback>
                <p:oleObj name="Equation" r:id="rId11" imgW="215900" imgH="190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982383" y="2980931"/>
                        <a:ext cx="536575" cy="473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0" name="Object 8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6165540"/>
              </p:ext>
            </p:extLst>
          </p:nvPr>
        </p:nvGraphicFramePr>
        <p:xfrm>
          <a:off x="4461091" y="3252663"/>
          <a:ext cx="536575" cy="473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271" name="Equation" r:id="rId13" imgW="215900" imgH="190500" progId="Equation.3">
                  <p:embed/>
                </p:oleObj>
              </mc:Choice>
              <mc:Fallback>
                <p:oleObj name="Equation" r:id="rId13" imgW="215900" imgH="190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4461091" y="3252663"/>
                        <a:ext cx="536575" cy="473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1" name="Object 9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03255527"/>
              </p:ext>
            </p:extLst>
          </p:nvPr>
        </p:nvGraphicFramePr>
        <p:xfrm>
          <a:off x="5553075" y="2716426"/>
          <a:ext cx="536575" cy="473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272" name="Equation" r:id="rId15" imgW="215900" imgH="190500" progId="Equation.3">
                  <p:embed/>
                </p:oleObj>
              </mc:Choice>
              <mc:Fallback>
                <p:oleObj name="Equation" r:id="rId15" imgW="215900" imgH="190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5553075" y="2716426"/>
                        <a:ext cx="536575" cy="473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" name="Object 9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5147728"/>
              </p:ext>
            </p:extLst>
          </p:nvPr>
        </p:nvGraphicFramePr>
        <p:xfrm>
          <a:off x="1106348" y="3583897"/>
          <a:ext cx="409575" cy="566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273" name="Equation" r:id="rId17" imgW="165100" imgH="228600" progId="Equation.3">
                  <p:embed/>
                </p:oleObj>
              </mc:Choice>
              <mc:Fallback>
                <p:oleObj name="Equation" r:id="rId17" imgW="1651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1106348" y="3583897"/>
                        <a:ext cx="409575" cy="5667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3" name="Object 9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08349199"/>
              </p:ext>
            </p:extLst>
          </p:nvPr>
        </p:nvGraphicFramePr>
        <p:xfrm>
          <a:off x="3632200" y="4017963"/>
          <a:ext cx="441325" cy="566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274" name="Equation" r:id="rId19" imgW="177800" imgH="228600" progId="Equation.3">
                  <p:embed/>
                </p:oleObj>
              </mc:Choice>
              <mc:Fallback>
                <p:oleObj name="Equation" r:id="rId19" imgW="1778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3632200" y="4017963"/>
                        <a:ext cx="441325" cy="5667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4" name="Object 9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04562513"/>
              </p:ext>
            </p:extLst>
          </p:nvPr>
        </p:nvGraphicFramePr>
        <p:xfrm>
          <a:off x="6203950" y="3740150"/>
          <a:ext cx="441325" cy="598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275" name="Equation" r:id="rId21" imgW="177800" imgH="241300" progId="Equation.3">
                  <p:embed/>
                </p:oleObj>
              </mc:Choice>
              <mc:Fallback>
                <p:oleObj name="Equation" r:id="rId21" imgW="1778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6203950" y="3740150"/>
                        <a:ext cx="441325" cy="5984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9" name="标题 1"/>
          <p:cNvSpPr txBox="1">
            <a:spLocks/>
          </p:cNvSpPr>
          <p:nvPr/>
        </p:nvSpPr>
        <p:spPr>
          <a:xfrm>
            <a:off x="628650" y="365127"/>
            <a:ext cx="7886700" cy="903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>
                <a:solidFill>
                  <a:srgbClr val="0070C0"/>
                </a:solidFill>
              </a:rPr>
              <a:t>多视几何</a:t>
            </a:r>
          </a:p>
        </p:txBody>
      </p:sp>
    </p:spTree>
    <p:extLst>
      <p:ext uri="{BB962C8B-B14F-4D97-AF65-F5344CB8AC3E}">
        <p14:creationId xmlns:p14="http://schemas.microsoft.com/office/powerpoint/2010/main" val="1808177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" grpId="0" animBg="1"/>
      <p:bldP spid="105" grpId="0" animBg="1"/>
      <p:bldP spid="106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9860492"/>
              </p:ext>
            </p:extLst>
          </p:nvPr>
        </p:nvGraphicFramePr>
        <p:xfrm>
          <a:off x="1403648" y="2649932"/>
          <a:ext cx="7642225" cy="168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08" name="公式" r:id="rId3" imgW="3695400" imgH="812520" progId="Equation.3">
                  <p:embed/>
                </p:oleObj>
              </mc:Choice>
              <mc:Fallback>
                <p:oleObj name="公式" r:id="rId3" imgW="3695400" imgH="81252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403648" y="2649932"/>
                        <a:ext cx="7642225" cy="1685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1759980" y="1963995"/>
            <a:ext cx="10669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Point 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320984" y="1963995"/>
            <a:ext cx="10669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Point 2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742354" y="1963995"/>
            <a:ext cx="10669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Point 3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17090" y="2649932"/>
            <a:ext cx="11790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Image 1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17090" y="3230213"/>
            <a:ext cx="11790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Image 2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17090" y="3811402"/>
            <a:ext cx="11790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Image 3</a:t>
            </a:r>
          </a:p>
        </p:txBody>
      </p:sp>
      <p:cxnSp>
        <p:nvCxnSpPr>
          <p:cNvPr id="15" name="Straight Connector 14"/>
          <p:cNvCxnSpPr/>
          <p:nvPr/>
        </p:nvCxnSpPr>
        <p:spPr>
          <a:xfrm>
            <a:off x="237518" y="2425660"/>
            <a:ext cx="87362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1373585" y="2041573"/>
            <a:ext cx="0" cy="354766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标题 1"/>
          <p:cNvSpPr txBox="1">
            <a:spLocks/>
          </p:cNvSpPr>
          <p:nvPr/>
        </p:nvSpPr>
        <p:spPr>
          <a:xfrm>
            <a:off x="628650" y="365127"/>
            <a:ext cx="7886700" cy="903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>
                <a:solidFill>
                  <a:srgbClr val="0070C0"/>
                </a:solidFill>
              </a:rPr>
              <a:t>多视几何</a:t>
            </a:r>
          </a:p>
        </p:txBody>
      </p:sp>
      <p:sp>
        <p:nvSpPr>
          <p:cNvPr id="18" name="TextBox 17"/>
          <p:cNvSpPr txBox="1"/>
          <p:nvPr/>
        </p:nvSpPr>
        <p:spPr>
          <a:xfrm rot="5400000">
            <a:off x="482434" y="4678397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……</a:t>
            </a:r>
          </a:p>
        </p:txBody>
      </p:sp>
      <p:sp>
        <p:nvSpPr>
          <p:cNvPr id="21" name="TextBox 20"/>
          <p:cNvSpPr txBox="1"/>
          <p:nvPr/>
        </p:nvSpPr>
        <p:spPr>
          <a:xfrm rot="5400000">
            <a:off x="4685191" y="4705706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……</a:t>
            </a:r>
          </a:p>
        </p:txBody>
      </p:sp>
    </p:spTree>
    <p:extLst>
      <p:ext uri="{BB962C8B-B14F-4D97-AF65-F5344CB8AC3E}">
        <p14:creationId xmlns:p14="http://schemas.microsoft.com/office/powerpoint/2010/main" val="199978407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7200" y="4540250"/>
            <a:ext cx="182563" cy="250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" name="Picture 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4700" y="3941763"/>
            <a:ext cx="193675" cy="236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" name="Picture 8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6925" y="2525713"/>
            <a:ext cx="153988" cy="163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5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5288" y="3889375"/>
            <a:ext cx="239712" cy="242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8" name="Freeform 3"/>
          <p:cNvSpPr>
            <a:spLocks/>
          </p:cNvSpPr>
          <p:nvPr/>
        </p:nvSpPr>
        <p:spPr bwMode="auto">
          <a:xfrm>
            <a:off x="2654300" y="3211513"/>
            <a:ext cx="1219200" cy="2057400"/>
          </a:xfrm>
          <a:custGeom>
            <a:avLst/>
            <a:gdLst>
              <a:gd name="T0" fmla="*/ 0 w 768"/>
              <a:gd name="T1" fmla="*/ 0 h 1104"/>
              <a:gd name="T2" fmla="*/ 0 w 768"/>
              <a:gd name="T3" fmla="*/ 2147483647 h 1104"/>
              <a:gd name="T4" fmla="*/ 1935480000 w 768"/>
              <a:gd name="T5" fmla="*/ 2147483647 h 1104"/>
              <a:gd name="T6" fmla="*/ 1935480000 w 768"/>
              <a:gd name="T7" fmla="*/ 1333614507 h 1104"/>
              <a:gd name="T8" fmla="*/ 0 w 768"/>
              <a:gd name="T9" fmla="*/ 0 h 110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68"/>
              <a:gd name="T16" fmla="*/ 0 h 1104"/>
              <a:gd name="T17" fmla="*/ 768 w 768"/>
              <a:gd name="T18" fmla="*/ 1104 h 110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68" h="1104">
                <a:moveTo>
                  <a:pt x="0" y="0"/>
                </a:moveTo>
                <a:lnTo>
                  <a:pt x="0" y="720"/>
                </a:lnTo>
                <a:lnTo>
                  <a:pt x="768" y="1104"/>
                </a:lnTo>
                <a:lnTo>
                  <a:pt x="768" y="384"/>
                </a:lnTo>
                <a:lnTo>
                  <a:pt x="0" y="0"/>
                </a:lnTo>
                <a:close/>
              </a:path>
            </a:pathLst>
          </a:cu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latin typeface="Calibri" charset="0"/>
              <a:ea typeface="ＭＳ Ｐゴシック" charset="0"/>
              <a:cs typeface="Arial" charset="0"/>
            </a:endParaRPr>
          </a:p>
        </p:txBody>
      </p:sp>
      <p:sp>
        <p:nvSpPr>
          <p:cNvPr id="10249" name="Freeform 4"/>
          <p:cNvSpPr>
            <a:spLocks/>
          </p:cNvSpPr>
          <p:nvPr/>
        </p:nvSpPr>
        <p:spPr bwMode="auto">
          <a:xfrm flipH="1">
            <a:off x="5321300" y="3211513"/>
            <a:ext cx="1219200" cy="1981200"/>
          </a:xfrm>
          <a:custGeom>
            <a:avLst/>
            <a:gdLst>
              <a:gd name="T0" fmla="*/ 0 w 768"/>
              <a:gd name="T1" fmla="*/ 0 h 1104"/>
              <a:gd name="T2" fmla="*/ 0 w 768"/>
              <a:gd name="T3" fmla="*/ 2147483647 h 1104"/>
              <a:gd name="T4" fmla="*/ 1935480000 w 768"/>
              <a:gd name="T5" fmla="*/ 2147483647 h 1104"/>
              <a:gd name="T6" fmla="*/ 1935480000 w 768"/>
              <a:gd name="T7" fmla="*/ 1236658221 h 1104"/>
              <a:gd name="T8" fmla="*/ 0 w 768"/>
              <a:gd name="T9" fmla="*/ 0 h 110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68"/>
              <a:gd name="T16" fmla="*/ 0 h 1104"/>
              <a:gd name="T17" fmla="*/ 768 w 768"/>
              <a:gd name="T18" fmla="*/ 1104 h 110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68" h="1104">
                <a:moveTo>
                  <a:pt x="0" y="0"/>
                </a:moveTo>
                <a:lnTo>
                  <a:pt x="0" y="720"/>
                </a:lnTo>
                <a:lnTo>
                  <a:pt x="768" y="1104"/>
                </a:lnTo>
                <a:lnTo>
                  <a:pt x="768" y="384"/>
                </a:lnTo>
                <a:lnTo>
                  <a:pt x="0" y="0"/>
                </a:lnTo>
                <a:close/>
              </a:path>
            </a:pathLst>
          </a:cu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latin typeface="Calibri" charset="0"/>
              <a:ea typeface="ＭＳ Ｐゴシック" charset="0"/>
              <a:cs typeface="Arial" charset="0"/>
            </a:endParaRPr>
          </a:p>
        </p:txBody>
      </p:sp>
      <p:sp>
        <p:nvSpPr>
          <p:cNvPr id="7" name="Line 5"/>
          <p:cNvSpPr>
            <a:spLocks noChangeShapeType="1"/>
          </p:cNvSpPr>
          <p:nvPr/>
        </p:nvSpPr>
        <p:spPr bwMode="auto">
          <a:xfrm flipV="1">
            <a:off x="2503488" y="2754313"/>
            <a:ext cx="2284412" cy="1916112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latin typeface="Calibri" charset="0"/>
              <a:ea typeface="ＭＳ Ｐゴシック" charset="0"/>
              <a:cs typeface="Arial" charset="0"/>
            </a:endParaRPr>
          </a:p>
        </p:txBody>
      </p:sp>
      <p:sp>
        <p:nvSpPr>
          <p:cNvPr id="8" name="Oval 8"/>
          <p:cNvSpPr>
            <a:spLocks noChangeArrowheads="1"/>
          </p:cNvSpPr>
          <p:nvPr/>
        </p:nvSpPr>
        <p:spPr bwMode="auto">
          <a:xfrm>
            <a:off x="2436813" y="4594225"/>
            <a:ext cx="130175" cy="130175"/>
          </a:xfrm>
          <a:prstGeom prst="ellipse">
            <a:avLst/>
          </a:prstGeom>
          <a:solidFill>
            <a:srgbClr val="000000"/>
          </a:solidFill>
          <a:ln w="12700">
            <a:solidFill>
              <a:schemeClr val="tx1">
                <a:lumMod val="95000"/>
                <a:lumOff val="5000"/>
              </a:schemeClr>
            </a:solidFill>
            <a:round/>
            <a:headEnd/>
            <a:tailEnd/>
          </a:ln>
        </p:spPr>
        <p:txBody>
          <a:bodyPr wrap="none" anchor="ctr"/>
          <a:lstStyle/>
          <a:p>
            <a:pPr defTabSz="914400">
              <a:defRPr/>
            </a:pPr>
            <a:endParaRPr lang="en-US">
              <a:solidFill>
                <a:prstClr val="black"/>
              </a:solidFill>
              <a:latin typeface="Calibri"/>
              <a:ea typeface="ＭＳ Ｐゴシック" charset="0"/>
              <a:cs typeface="Arial" charset="0"/>
            </a:endParaRPr>
          </a:p>
        </p:txBody>
      </p:sp>
      <p:sp>
        <p:nvSpPr>
          <p:cNvPr id="9" name="Oval 9"/>
          <p:cNvSpPr>
            <a:spLocks noChangeArrowheads="1"/>
          </p:cNvSpPr>
          <p:nvPr/>
        </p:nvSpPr>
        <p:spPr bwMode="auto">
          <a:xfrm>
            <a:off x="6627813" y="4594225"/>
            <a:ext cx="130175" cy="130175"/>
          </a:xfrm>
          <a:prstGeom prst="ellipse">
            <a:avLst/>
          </a:prstGeom>
          <a:solidFill>
            <a:srgbClr val="000000"/>
          </a:solidFill>
          <a:ln w="12700">
            <a:solidFill>
              <a:schemeClr val="tx1">
                <a:lumMod val="95000"/>
                <a:lumOff val="5000"/>
              </a:schemeClr>
            </a:solidFill>
            <a:round/>
            <a:headEnd/>
            <a:tailEnd/>
          </a:ln>
        </p:spPr>
        <p:txBody>
          <a:bodyPr wrap="none" anchor="ctr"/>
          <a:lstStyle/>
          <a:p>
            <a:pPr defTabSz="914400">
              <a:defRPr/>
            </a:pPr>
            <a:endParaRPr lang="en-US">
              <a:solidFill>
                <a:prstClr val="black"/>
              </a:solidFill>
              <a:latin typeface="Calibri"/>
              <a:ea typeface="ＭＳ Ｐゴシック" charset="0"/>
              <a:cs typeface="Arial" charset="0"/>
            </a:endParaRPr>
          </a:p>
        </p:txBody>
      </p:sp>
      <p:grpSp>
        <p:nvGrpSpPr>
          <p:cNvPr id="10" name="Group 11"/>
          <p:cNvGrpSpPr>
            <a:grpSpLocks/>
          </p:cNvGrpSpPr>
          <p:nvPr/>
        </p:nvGrpSpPr>
        <p:grpSpPr bwMode="auto">
          <a:xfrm>
            <a:off x="2501900" y="3211513"/>
            <a:ext cx="4191000" cy="1447800"/>
            <a:chOff x="1296" y="2352"/>
            <a:chExt cx="2640" cy="912"/>
          </a:xfrm>
        </p:grpSpPr>
        <p:grpSp>
          <p:nvGrpSpPr>
            <p:cNvPr id="10269" name="Group 12"/>
            <p:cNvGrpSpPr>
              <a:grpSpLocks/>
            </p:cNvGrpSpPr>
            <p:nvPr/>
          </p:nvGrpSpPr>
          <p:grpSpPr bwMode="auto">
            <a:xfrm>
              <a:off x="1296" y="2352"/>
              <a:ext cx="2640" cy="912"/>
              <a:chOff x="1296" y="1872"/>
              <a:chExt cx="2640" cy="912"/>
            </a:xfrm>
          </p:grpSpPr>
          <p:sp>
            <p:nvSpPr>
              <p:cNvPr id="10271" name="Freeform 13"/>
              <p:cNvSpPr>
                <a:spLocks/>
              </p:cNvSpPr>
              <p:nvPr/>
            </p:nvSpPr>
            <p:spPr bwMode="auto">
              <a:xfrm>
                <a:off x="1296" y="1872"/>
                <a:ext cx="2640" cy="912"/>
              </a:xfrm>
              <a:custGeom>
                <a:avLst/>
                <a:gdLst>
                  <a:gd name="T0" fmla="*/ 0 w 2640"/>
                  <a:gd name="T1" fmla="*/ 912 h 912"/>
                  <a:gd name="T2" fmla="*/ 2640 w 2640"/>
                  <a:gd name="T3" fmla="*/ 912 h 912"/>
                  <a:gd name="T4" fmla="*/ 1104 w 2640"/>
                  <a:gd name="T5" fmla="*/ 0 h 912"/>
                  <a:gd name="T6" fmla="*/ 0 w 2640"/>
                  <a:gd name="T7" fmla="*/ 912 h 91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640"/>
                  <a:gd name="T13" fmla="*/ 0 h 912"/>
                  <a:gd name="T14" fmla="*/ 2640 w 2640"/>
                  <a:gd name="T15" fmla="*/ 912 h 91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640" h="912">
                    <a:moveTo>
                      <a:pt x="0" y="912"/>
                    </a:moveTo>
                    <a:lnTo>
                      <a:pt x="2640" y="912"/>
                    </a:lnTo>
                    <a:lnTo>
                      <a:pt x="1104" y="0"/>
                    </a:lnTo>
                    <a:lnTo>
                      <a:pt x="0" y="912"/>
                    </a:lnTo>
                    <a:close/>
                  </a:path>
                </a:pathLst>
              </a:custGeom>
              <a:solidFill>
                <a:srgbClr val="80808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prstClr val="black"/>
                  </a:solidFill>
                  <a:latin typeface="Calibri" charset="0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10272" name="Line 14"/>
              <p:cNvSpPr>
                <a:spLocks noChangeShapeType="1"/>
              </p:cNvSpPr>
              <p:nvPr/>
            </p:nvSpPr>
            <p:spPr bwMode="auto">
              <a:xfrm flipH="1">
                <a:off x="3072" y="2304"/>
                <a:ext cx="8" cy="48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prstClr val="black"/>
                  </a:solidFill>
                  <a:latin typeface="Calibri" charset="0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10273" name="Line 15"/>
              <p:cNvSpPr>
                <a:spLocks noChangeShapeType="1"/>
              </p:cNvSpPr>
              <p:nvPr/>
            </p:nvSpPr>
            <p:spPr bwMode="auto">
              <a:xfrm>
                <a:off x="2160" y="2304"/>
                <a:ext cx="0" cy="48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prstClr val="black"/>
                  </a:solidFill>
                  <a:latin typeface="Calibri" charset="0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10274" name="Line 27"/>
              <p:cNvSpPr>
                <a:spLocks noChangeShapeType="1"/>
              </p:cNvSpPr>
              <p:nvPr/>
            </p:nvSpPr>
            <p:spPr bwMode="auto">
              <a:xfrm flipH="1" flipV="1">
                <a:off x="1968" y="2208"/>
                <a:ext cx="200" cy="115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prstClr val="black"/>
                  </a:solidFill>
                  <a:latin typeface="Calibri" charset="0"/>
                  <a:ea typeface="ＭＳ Ｐゴシック" charset="0"/>
                  <a:cs typeface="Arial" charset="0"/>
                </a:endParaRPr>
              </a:p>
            </p:txBody>
          </p:sp>
        </p:grpSp>
        <p:sp>
          <p:nvSpPr>
            <p:cNvPr id="10270" name="Text Box 17"/>
            <p:cNvSpPr txBox="1">
              <a:spLocks noChangeArrowheads="1"/>
            </p:cNvSpPr>
            <p:nvPr/>
          </p:nvSpPr>
          <p:spPr bwMode="auto">
            <a:xfrm flipH="1">
              <a:off x="2118" y="2850"/>
              <a:ext cx="984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>
                  <a:solidFill>
                    <a:prstClr val="white"/>
                  </a:solidFill>
                  <a:cs typeface="Arial" charset="0"/>
                </a:rPr>
                <a:t>epipolar plane</a:t>
              </a:r>
            </a:p>
          </p:txBody>
        </p:sp>
      </p:grpSp>
      <p:sp>
        <p:nvSpPr>
          <p:cNvPr id="17" name="Line 19"/>
          <p:cNvSpPr>
            <a:spLocks noChangeShapeType="1"/>
          </p:cNvSpPr>
          <p:nvPr/>
        </p:nvSpPr>
        <p:spPr bwMode="auto">
          <a:xfrm flipV="1">
            <a:off x="5334000" y="3744913"/>
            <a:ext cx="1219200" cy="10668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latin typeface="Calibri" charset="0"/>
              <a:ea typeface="ＭＳ Ｐゴシック" charset="0"/>
              <a:cs typeface="Arial" charset="0"/>
            </a:endParaRPr>
          </a:p>
        </p:txBody>
      </p:sp>
      <p:sp>
        <p:nvSpPr>
          <p:cNvPr id="18" name="Text Box 20"/>
          <p:cNvSpPr txBox="1">
            <a:spLocks noChangeArrowheads="1"/>
          </p:cNvSpPr>
          <p:nvPr/>
        </p:nvSpPr>
        <p:spPr bwMode="auto">
          <a:xfrm>
            <a:off x="6524625" y="3581400"/>
            <a:ext cx="1530350" cy="3667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spAutoFit/>
            <a:flatTx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b="1">
                <a:solidFill>
                  <a:srgbClr val="1F497D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rial" charset="0"/>
                <a:cs typeface="Arial" charset="0"/>
              </a:rPr>
              <a:t>epipolar line</a:t>
            </a:r>
          </a:p>
        </p:txBody>
      </p:sp>
      <p:grpSp>
        <p:nvGrpSpPr>
          <p:cNvPr id="19" name="Group 21"/>
          <p:cNvGrpSpPr>
            <a:grpSpLocks/>
          </p:cNvGrpSpPr>
          <p:nvPr/>
        </p:nvGrpSpPr>
        <p:grpSpPr bwMode="auto">
          <a:xfrm>
            <a:off x="1111250" y="3759200"/>
            <a:ext cx="2774950" cy="1052513"/>
            <a:chOff x="420" y="2217"/>
            <a:chExt cx="1748" cy="663"/>
          </a:xfrm>
        </p:grpSpPr>
        <p:sp>
          <p:nvSpPr>
            <p:cNvPr id="20" name="Text Box 22"/>
            <p:cNvSpPr txBox="1">
              <a:spLocks noChangeArrowheads="1"/>
            </p:cNvSpPr>
            <p:nvPr/>
          </p:nvSpPr>
          <p:spPr bwMode="auto">
            <a:xfrm flipH="1">
              <a:off x="420" y="2217"/>
              <a:ext cx="964" cy="231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>
              <a:spAutoFit/>
              <a:flatTx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b="1" dirty="0" err="1">
                  <a:solidFill>
                    <a:srgbClr val="1F497D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Arial" charset="0"/>
                  <a:cs typeface="Arial" charset="0"/>
                </a:rPr>
                <a:t>epipolar</a:t>
              </a:r>
              <a:r>
                <a:rPr lang="en-US" b="1" dirty="0">
                  <a:solidFill>
                    <a:srgbClr val="1F497D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Arial" charset="0"/>
                  <a:cs typeface="Arial" charset="0"/>
                </a:rPr>
                <a:t> line</a:t>
              </a:r>
            </a:p>
          </p:txBody>
        </p:sp>
        <p:sp>
          <p:nvSpPr>
            <p:cNvPr id="10268" name="Line 23"/>
            <p:cNvSpPr>
              <a:spLocks noChangeShapeType="1"/>
            </p:cNvSpPr>
            <p:nvPr/>
          </p:nvSpPr>
          <p:spPr bwMode="auto">
            <a:xfrm flipH="1" flipV="1">
              <a:off x="1392" y="2304"/>
              <a:ext cx="776" cy="57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ＭＳ Ｐゴシック" charset="0"/>
                <a:cs typeface="Arial" charset="0"/>
              </a:endParaRPr>
            </a:p>
          </p:txBody>
        </p:sp>
      </p:grpSp>
      <p:sp>
        <p:nvSpPr>
          <p:cNvPr id="10257" name="Oval 25"/>
          <p:cNvSpPr>
            <a:spLocks noChangeArrowheads="1"/>
          </p:cNvSpPr>
          <p:nvPr/>
        </p:nvSpPr>
        <p:spPr bwMode="auto">
          <a:xfrm>
            <a:off x="3025775" y="4164013"/>
            <a:ext cx="76200" cy="762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latin typeface="Calibri" charset="0"/>
              <a:ea typeface="ＭＳ Ｐゴシック" charset="0"/>
              <a:cs typeface="Arial" charset="0"/>
            </a:endParaRPr>
          </a:p>
        </p:txBody>
      </p:sp>
      <p:sp>
        <p:nvSpPr>
          <p:cNvPr id="10258" name="Line 16"/>
          <p:cNvSpPr>
            <a:spLocks noChangeShapeType="1"/>
          </p:cNvSpPr>
          <p:nvPr/>
        </p:nvSpPr>
        <p:spPr bwMode="auto">
          <a:xfrm flipH="1">
            <a:off x="5321300" y="3584575"/>
            <a:ext cx="546100" cy="312738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latin typeface="Calibri" charset="0"/>
              <a:ea typeface="ＭＳ Ｐゴシック" charset="0"/>
              <a:cs typeface="Arial" charset="0"/>
            </a:endParaRPr>
          </a:p>
        </p:txBody>
      </p:sp>
      <p:sp>
        <p:nvSpPr>
          <p:cNvPr id="10259" name="TextBox 27"/>
          <p:cNvSpPr txBox="1">
            <a:spLocks noChangeArrowheads="1"/>
          </p:cNvSpPr>
          <p:nvPr/>
        </p:nvSpPr>
        <p:spPr bwMode="auto">
          <a:xfrm>
            <a:off x="2111375" y="4473575"/>
            <a:ext cx="3683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prstClr val="black"/>
                </a:solidFill>
                <a:cs typeface="Arial" charset="0"/>
              </a:rPr>
              <a:t>0</a:t>
            </a:r>
            <a:endParaRPr lang="en-US" sz="2800" baseline="-25000">
              <a:solidFill>
                <a:prstClr val="black"/>
              </a:solidFill>
              <a:cs typeface="Arial" charset="0"/>
            </a:endParaRPr>
          </a:p>
        </p:txBody>
      </p:sp>
      <p:sp>
        <p:nvSpPr>
          <p:cNvPr id="31" name="Rectangle 30"/>
          <p:cNvSpPr>
            <a:spLocks noChangeArrowheads="1"/>
          </p:cNvSpPr>
          <p:nvPr/>
        </p:nvSpPr>
        <p:spPr bwMode="auto">
          <a:xfrm>
            <a:off x="6492875" y="3854450"/>
            <a:ext cx="1503363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prstClr val="black"/>
                </a:solidFill>
                <a:latin typeface="Calibri" charset="0"/>
                <a:ea typeface="ＭＳ Ｐゴシック" charset="0"/>
                <a:cs typeface="Arial" charset="0"/>
              </a:rPr>
              <a:t>(projection of </a:t>
            </a:r>
            <a:r>
              <a:rPr lang="en-US" sz="1600" b="1">
                <a:solidFill>
                  <a:prstClr val="black"/>
                </a:solidFill>
                <a:latin typeface="Calibri" charset="0"/>
                <a:ea typeface="ＭＳ Ｐゴシック" charset="0"/>
                <a:cs typeface="Arial" charset="0"/>
              </a:rPr>
              <a:t>r</a:t>
            </a:r>
            <a:r>
              <a:rPr lang="en-US" sz="1600">
                <a:solidFill>
                  <a:prstClr val="black"/>
                </a:solidFill>
                <a:latin typeface="Calibri" charset="0"/>
                <a:ea typeface="ＭＳ Ｐゴシック" charset="0"/>
                <a:cs typeface="Arial" charset="0"/>
              </a:rPr>
              <a:t>)</a:t>
            </a:r>
          </a:p>
        </p:txBody>
      </p:sp>
      <p:sp>
        <p:nvSpPr>
          <p:cNvPr id="4" name="Line 2"/>
          <p:cNvSpPr>
            <a:spLocks noChangeShapeType="1"/>
          </p:cNvSpPr>
          <p:nvPr/>
        </p:nvSpPr>
        <p:spPr bwMode="auto">
          <a:xfrm flipH="1" flipV="1">
            <a:off x="3722688" y="2895600"/>
            <a:ext cx="2982912" cy="177482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latin typeface="Calibri" charset="0"/>
              <a:ea typeface="ＭＳ Ｐゴシック" charset="0"/>
              <a:cs typeface="Arial" charset="0"/>
            </a:endParaRPr>
          </a:p>
        </p:txBody>
      </p:sp>
      <p:sp>
        <p:nvSpPr>
          <p:cNvPr id="22" name="Oval 24"/>
          <p:cNvSpPr>
            <a:spLocks noChangeArrowheads="1"/>
          </p:cNvSpPr>
          <p:nvPr/>
        </p:nvSpPr>
        <p:spPr bwMode="auto">
          <a:xfrm>
            <a:off x="5935663" y="4202113"/>
            <a:ext cx="76200" cy="762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latin typeface="Calibri" charset="0"/>
              <a:ea typeface="ＭＳ Ｐゴシック" charset="0"/>
              <a:cs typeface="Arial" charset="0"/>
            </a:endParaRPr>
          </a:p>
        </p:txBody>
      </p:sp>
      <p:sp>
        <p:nvSpPr>
          <p:cNvPr id="24" name="Oval 26"/>
          <p:cNvSpPr>
            <a:spLocks noChangeArrowheads="1"/>
          </p:cNvSpPr>
          <p:nvPr/>
        </p:nvSpPr>
        <p:spPr bwMode="auto">
          <a:xfrm>
            <a:off x="4197350" y="3146425"/>
            <a:ext cx="114300" cy="1143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latin typeface="Calibri" charset="0"/>
              <a:ea typeface="ＭＳ Ｐゴシック" charset="0"/>
              <a:cs typeface="Arial" charset="0"/>
            </a:endParaRPr>
          </a:p>
        </p:txBody>
      </p:sp>
      <p:sp>
        <p:nvSpPr>
          <p:cNvPr id="10265" name="TextBox 36"/>
          <p:cNvSpPr txBox="1">
            <a:spLocks noChangeArrowheads="1"/>
          </p:cNvSpPr>
          <p:nvPr/>
        </p:nvSpPr>
        <p:spPr bwMode="auto">
          <a:xfrm>
            <a:off x="2743200" y="5105400"/>
            <a:ext cx="9302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prstClr val="black"/>
                </a:solidFill>
                <a:cs typeface="Arial" charset="0"/>
              </a:rPr>
              <a:t>Image 1</a:t>
            </a:r>
          </a:p>
        </p:txBody>
      </p:sp>
      <p:sp>
        <p:nvSpPr>
          <p:cNvPr id="10266" name="TextBox 37"/>
          <p:cNvSpPr txBox="1">
            <a:spLocks noChangeArrowheads="1"/>
          </p:cNvSpPr>
          <p:nvPr/>
        </p:nvSpPr>
        <p:spPr bwMode="auto">
          <a:xfrm>
            <a:off x="5622925" y="5105400"/>
            <a:ext cx="9302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prstClr val="black"/>
                </a:solidFill>
                <a:cs typeface="Arial" charset="0"/>
              </a:rPr>
              <a:t>Image 2</a:t>
            </a:r>
          </a:p>
        </p:txBody>
      </p:sp>
      <p:sp>
        <p:nvSpPr>
          <p:cNvPr id="37" name="标题 1"/>
          <p:cNvSpPr txBox="1">
            <a:spLocks/>
          </p:cNvSpPr>
          <p:nvPr/>
        </p:nvSpPr>
        <p:spPr>
          <a:xfrm>
            <a:off x="628650" y="365127"/>
            <a:ext cx="7886700" cy="903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>
                <a:solidFill>
                  <a:srgbClr val="0070C0"/>
                </a:solidFill>
              </a:rPr>
              <a:t>两视图几何</a:t>
            </a:r>
          </a:p>
        </p:txBody>
      </p:sp>
    </p:spTree>
    <p:extLst>
      <p:ext uri="{BB962C8B-B14F-4D97-AF65-F5344CB8AC3E}">
        <p14:creationId xmlns:p14="http://schemas.microsoft.com/office/powerpoint/2010/main" val="3913283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7" grpId="0" animBg="1"/>
      <p:bldP spid="18" grpId="0"/>
      <p:bldP spid="31" grpId="0"/>
      <p:bldP spid="4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7200" y="3125788"/>
            <a:ext cx="182563" cy="250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7" name="Picture 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4700" y="2525713"/>
            <a:ext cx="193675" cy="236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8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5288" y="2474913"/>
            <a:ext cx="239712" cy="24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090193"/>
            <a:ext cx="8686800" cy="2678113"/>
          </a:xfrm>
        </p:spPr>
        <p:txBody>
          <a:bodyPr>
            <a:normAutofit/>
          </a:bodyPr>
          <a:lstStyle/>
          <a:p>
            <a:r>
              <a:rPr lang="zh-CN" altLang="en-US" sz="2400" dirty="0">
                <a:latin typeface="Times New Roman" pitchFamily="18" charset="0"/>
                <a:cs typeface="Times New Roman" pitchFamily="18" charset="0"/>
              </a:rPr>
              <a:t>两视图的极几何约束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epipolar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geometry)</a:t>
            </a:r>
            <a:r>
              <a:rPr lang="zh-CN" altLang="en-US" sz="2400" dirty="0">
                <a:latin typeface="Times New Roman" pitchFamily="18" charset="0"/>
                <a:cs typeface="Times New Roman" pitchFamily="18" charset="0"/>
              </a:rPr>
              <a:t>可以用一个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3x3</a:t>
            </a:r>
            <a:r>
              <a:rPr lang="zh-CN" altLang="en-US" sz="2400" dirty="0">
                <a:latin typeface="Times New Roman" pitchFamily="18" charset="0"/>
                <a:cs typeface="Times New Roman" pitchFamily="18" charset="0"/>
              </a:rPr>
              <a:t>矩阵描述，称为基本矩阵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fundamental matrix)</a:t>
            </a:r>
          </a:p>
          <a:p>
            <a:r>
              <a:rPr lang="en-US" sz="2400" i="1" dirty="0">
                <a:latin typeface="Times New Roman" pitchFamily="18" charset="0"/>
                <a:cs typeface="Times New Roman" pitchFamily="18" charset="0"/>
              </a:rPr>
              <a:t>       </a:t>
            </a:r>
            <a:r>
              <a:rPr lang="zh-CN" altLang="en-US" sz="2400" dirty="0">
                <a:latin typeface="Times New Roman" pitchFamily="18" charset="0"/>
                <a:cs typeface="Times New Roman" pitchFamily="18" charset="0"/>
              </a:rPr>
              <a:t>表达了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image 1</a:t>
            </a:r>
            <a:r>
              <a:rPr lang="zh-CN" altLang="en-US" sz="2400" dirty="0">
                <a:latin typeface="Times New Roman" pitchFamily="18" charset="0"/>
                <a:cs typeface="Times New Roman" pitchFamily="18" charset="0"/>
              </a:rPr>
              <a:t>中的齐次坐标点</a:t>
            </a:r>
            <a:r>
              <a:rPr lang="en-US" altLang="zh-CN" sz="2400" b="1" dirty="0">
                <a:latin typeface="Times New Roman" pitchFamily="18" charset="0"/>
                <a:cs typeface="Times New Roman" pitchFamily="18" charset="0"/>
              </a:rPr>
              <a:t>p</a:t>
            </a:r>
            <a:r>
              <a:rPr lang="zh-CN" altLang="en-US" sz="2400" dirty="0">
                <a:latin typeface="Times New Roman" pitchFamily="18" charset="0"/>
                <a:cs typeface="Times New Roman" pitchFamily="18" charset="0"/>
              </a:rPr>
              <a:t>与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image 2</a:t>
            </a:r>
            <a:r>
              <a:rPr lang="zh-CN" altLang="en-US" sz="2400" dirty="0">
                <a:latin typeface="Times New Roman" pitchFamily="18" charset="0"/>
                <a:cs typeface="Times New Roman" pitchFamily="18" charset="0"/>
              </a:rPr>
              <a:t>中</a:t>
            </a:r>
            <a:r>
              <a:rPr lang="en-US" altLang="zh-CN" sz="2400" b="1" dirty="0">
                <a:latin typeface="Times New Roman" pitchFamily="18" charset="0"/>
                <a:cs typeface="Times New Roman" pitchFamily="18" charset="0"/>
              </a:rPr>
              <a:t>p</a:t>
            </a:r>
            <a:r>
              <a:rPr lang="zh-CN" altLang="en-US" sz="2400" dirty="0">
                <a:latin typeface="Times New Roman" pitchFamily="18" charset="0"/>
                <a:cs typeface="Times New Roman" pitchFamily="18" charset="0"/>
              </a:rPr>
              <a:t>的极线之间的映射关系</a:t>
            </a:r>
            <a:endParaRPr lang="en-US" sz="2400" i="1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image 2</a:t>
            </a:r>
            <a:r>
              <a:rPr lang="zh-CN" altLang="en-US" sz="2400" dirty="0">
                <a:latin typeface="Times New Roman" pitchFamily="18" charset="0"/>
                <a:cs typeface="Times New Roman" pitchFamily="18" charset="0"/>
              </a:rPr>
              <a:t>中点</a:t>
            </a:r>
            <a:r>
              <a:rPr lang="en-US" altLang="zh-CN" sz="2400" b="1" dirty="0">
                <a:latin typeface="Times New Roman" pitchFamily="18" charset="0"/>
                <a:cs typeface="Times New Roman" pitchFamily="18" charset="0"/>
              </a:rPr>
              <a:t>p</a:t>
            </a:r>
            <a:r>
              <a:rPr lang="zh-CN" altLang="en-US" sz="2400" dirty="0">
                <a:latin typeface="Times New Roman" pitchFamily="18" charset="0"/>
                <a:cs typeface="Times New Roman" pitchFamily="18" charset="0"/>
              </a:rPr>
              <a:t>的极线：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zh-CN" altLang="en-US" sz="2400" dirty="0">
                <a:latin typeface="Times New Roman" pitchFamily="18" charset="0"/>
                <a:cs typeface="Times New Roman" pitchFamily="18" charset="0"/>
              </a:rPr>
              <a:t>图像对应点间的极几何约束关系可以表达为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:</a:t>
            </a:r>
            <a:endParaRPr lang="en-US" sz="2400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1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7813" y="5949280"/>
            <a:ext cx="1803400" cy="471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1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7581" y="5623595"/>
            <a:ext cx="598488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73" name="Freeform 3"/>
          <p:cNvSpPr>
            <a:spLocks/>
          </p:cNvSpPr>
          <p:nvPr/>
        </p:nvSpPr>
        <p:spPr bwMode="auto">
          <a:xfrm>
            <a:off x="2654300" y="1785938"/>
            <a:ext cx="1219200" cy="2057400"/>
          </a:xfrm>
          <a:custGeom>
            <a:avLst/>
            <a:gdLst>
              <a:gd name="T0" fmla="*/ 0 w 768"/>
              <a:gd name="T1" fmla="*/ 0 h 1104"/>
              <a:gd name="T2" fmla="*/ 0 w 768"/>
              <a:gd name="T3" fmla="*/ 2147483647 h 1104"/>
              <a:gd name="T4" fmla="*/ 1935480000 w 768"/>
              <a:gd name="T5" fmla="*/ 2147483647 h 1104"/>
              <a:gd name="T6" fmla="*/ 1935480000 w 768"/>
              <a:gd name="T7" fmla="*/ 1333614507 h 1104"/>
              <a:gd name="T8" fmla="*/ 0 w 768"/>
              <a:gd name="T9" fmla="*/ 0 h 110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68"/>
              <a:gd name="T16" fmla="*/ 0 h 1104"/>
              <a:gd name="T17" fmla="*/ 768 w 768"/>
              <a:gd name="T18" fmla="*/ 1104 h 110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68" h="1104">
                <a:moveTo>
                  <a:pt x="0" y="0"/>
                </a:moveTo>
                <a:lnTo>
                  <a:pt x="0" y="720"/>
                </a:lnTo>
                <a:lnTo>
                  <a:pt x="768" y="1104"/>
                </a:lnTo>
                <a:lnTo>
                  <a:pt x="768" y="384"/>
                </a:lnTo>
                <a:lnTo>
                  <a:pt x="0" y="0"/>
                </a:lnTo>
                <a:close/>
              </a:path>
            </a:pathLst>
          </a:cu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latin typeface="Calibri" charset="0"/>
              <a:ea typeface="ＭＳ Ｐゴシック" charset="0"/>
              <a:cs typeface="Arial" charset="0"/>
            </a:endParaRPr>
          </a:p>
        </p:txBody>
      </p:sp>
      <p:sp>
        <p:nvSpPr>
          <p:cNvPr id="11274" name="Freeform 4"/>
          <p:cNvSpPr>
            <a:spLocks/>
          </p:cNvSpPr>
          <p:nvPr/>
        </p:nvSpPr>
        <p:spPr bwMode="auto">
          <a:xfrm flipH="1">
            <a:off x="5321300" y="1785938"/>
            <a:ext cx="1219200" cy="1981200"/>
          </a:xfrm>
          <a:custGeom>
            <a:avLst/>
            <a:gdLst>
              <a:gd name="T0" fmla="*/ 0 w 768"/>
              <a:gd name="T1" fmla="*/ 0 h 1104"/>
              <a:gd name="T2" fmla="*/ 0 w 768"/>
              <a:gd name="T3" fmla="*/ 2147483647 h 1104"/>
              <a:gd name="T4" fmla="*/ 1935480000 w 768"/>
              <a:gd name="T5" fmla="*/ 2147483647 h 1104"/>
              <a:gd name="T6" fmla="*/ 1935480000 w 768"/>
              <a:gd name="T7" fmla="*/ 1236658221 h 1104"/>
              <a:gd name="T8" fmla="*/ 0 w 768"/>
              <a:gd name="T9" fmla="*/ 0 h 110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68"/>
              <a:gd name="T16" fmla="*/ 0 h 1104"/>
              <a:gd name="T17" fmla="*/ 768 w 768"/>
              <a:gd name="T18" fmla="*/ 1104 h 110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68" h="1104">
                <a:moveTo>
                  <a:pt x="0" y="0"/>
                </a:moveTo>
                <a:lnTo>
                  <a:pt x="0" y="720"/>
                </a:lnTo>
                <a:lnTo>
                  <a:pt x="768" y="1104"/>
                </a:lnTo>
                <a:lnTo>
                  <a:pt x="768" y="384"/>
                </a:lnTo>
                <a:lnTo>
                  <a:pt x="0" y="0"/>
                </a:lnTo>
                <a:close/>
              </a:path>
            </a:pathLst>
          </a:cu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latin typeface="Calibri" charset="0"/>
              <a:ea typeface="ＭＳ Ｐゴシック" charset="0"/>
              <a:cs typeface="Arial" charset="0"/>
            </a:endParaRPr>
          </a:p>
        </p:txBody>
      </p:sp>
      <p:sp>
        <p:nvSpPr>
          <p:cNvPr id="11275" name="Line 5"/>
          <p:cNvSpPr>
            <a:spLocks noChangeShapeType="1"/>
          </p:cNvSpPr>
          <p:nvPr/>
        </p:nvSpPr>
        <p:spPr bwMode="auto">
          <a:xfrm flipV="1">
            <a:off x="2503488" y="1328738"/>
            <a:ext cx="2284412" cy="191452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latin typeface="Calibri" charset="0"/>
              <a:ea typeface="ＭＳ Ｐゴシック" charset="0"/>
              <a:cs typeface="Arial" charset="0"/>
            </a:endParaRPr>
          </a:p>
        </p:txBody>
      </p:sp>
      <p:sp>
        <p:nvSpPr>
          <p:cNvPr id="9" name="Oval 8"/>
          <p:cNvSpPr>
            <a:spLocks noChangeArrowheads="1"/>
          </p:cNvSpPr>
          <p:nvPr/>
        </p:nvSpPr>
        <p:spPr bwMode="auto">
          <a:xfrm>
            <a:off x="2436813" y="3167063"/>
            <a:ext cx="130175" cy="131762"/>
          </a:xfrm>
          <a:prstGeom prst="ellipse">
            <a:avLst/>
          </a:prstGeom>
          <a:solidFill>
            <a:srgbClr val="000000"/>
          </a:solidFill>
          <a:ln w="12700">
            <a:solidFill>
              <a:schemeClr val="tx1">
                <a:lumMod val="95000"/>
                <a:lumOff val="5000"/>
              </a:schemeClr>
            </a:solidFill>
            <a:round/>
            <a:headEnd/>
            <a:tailEnd/>
          </a:ln>
        </p:spPr>
        <p:txBody>
          <a:bodyPr wrap="none" anchor="ctr"/>
          <a:lstStyle/>
          <a:p>
            <a:pPr defTabSz="914400">
              <a:defRPr/>
            </a:pPr>
            <a:endParaRPr lang="en-US">
              <a:solidFill>
                <a:prstClr val="black"/>
              </a:solidFill>
              <a:latin typeface="Calibri"/>
              <a:ea typeface="ＭＳ Ｐゴシック" charset="0"/>
              <a:cs typeface="Arial" charset="0"/>
            </a:endParaRPr>
          </a:p>
        </p:txBody>
      </p:sp>
      <p:sp>
        <p:nvSpPr>
          <p:cNvPr id="10" name="Oval 9"/>
          <p:cNvSpPr>
            <a:spLocks noChangeArrowheads="1"/>
          </p:cNvSpPr>
          <p:nvPr/>
        </p:nvSpPr>
        <p:spPr bwMode="auto">
          <a:xfrm>
            <a:off x="6627813" y="3167063"/>
            <a:ext cx="130175" cy="131762"/>
          </a:xfrm>
          <a:prstGeom prst="ellipse">
            <a:avLst/>
          </a:prstGeom>
          <a:solidFill>
            <a:srgbClr val="000000"/>
          </a:solidFill>
          <a:ln w="12700">
            <a:solidFill>
              <a:schemeClr val="tx1">
                <a:lumMod val="95000"/>
                <a:lumOff val="5000"/>
              </a:schemeClr>
            </a:solidFill>
            <a:round/>
            <a:headEnd/>
            <a:tailEnd/>
          </a:ln>
        </p:spPr>
        <p:txBody>
          <a:bodyPr wrap="none" anchor="ctr"/>
          <a:lstStyle/>
          <a:p>
            <a:pPr defTabSz="914400">
              <a:defRPr/>
            </a:pPr>
            <a:endParaRPr lang="en-US">
              <a:solidFill>
                <a:prstClr val="black"/>
              </a:solidFill>
              <a:latin typeface="Calibri"/>
              <a:ea typeface="ＭＳ Ｐゴシック" charset="0"/>
              <a:cs typeface="Arial" charset="0"/>
            </a:endParaRPr>
          </a:p>
        </p:txBody>
      </p:sp>
      <p:grpSp>
        <p:nvGrpSpPr>
          <p:cNvPr id="11278" name="Group 11"/>
          <p:cNvGrpSpPr>
            <a:grpSpLocks/>
          </p:cNvGrpSpPr>
          <p:nvPr/>
        </p:nvGrpSpPr>
        <p:grpSpPr bwMode="auto">
          <a:xfrm>
            <a:off x="2501900" y="1785938"/>
            <a:ext cx="4191000" cy="1447800"/>
            <a:chOff x="1296" y="2352"/>
            <a:chExt cx="2640" cy="912"/>
          </a:xfrm>
        </p:grpSpPr>
        <p:grpSp>
          <p:nvGrpSpPr>
            <p:cNvPr id="11295" name="Group 12"/>
            <p:cNvGrpSpPr>
              <a:grpSpLocks/>
            </p:cNvGrpSpPr>
            <p:nvPr/>
          </p:nvGrpSpPr>
          <p:grpSpPr bwMode="auto">
            <a:xfrm>
              <a:off x="1296" y="2352"/>
              <a:ext cx="2640" cy="912"/>
              <a:chOff x="1296" y="1872"/>
              <a:chExt cx="2640" cy="912"/>
            </a:xfrm>
          </p:grpSpPr>
          <p:sp>
            <p:nvSpPr>
              <p:cNvPr id="11297" name="Freeform 13"/>
              <p:cNvSpPr>
                <a:spLocks/>
              </p:cNvSpPr>
              <p:nvPr/>
            </p:nvSpPr>
            <p:spPr bwMode="auto">
              <a:xfrm>
                <a:off x="1296" y="1872"/>
                <a:ext cx="2640" cy="912"/>
              </a:xfrm>
              <a:custGeom>
                <a:avLst/>
                <a:gdLst>
                  <a:gd name="T0" fmla="*/ 0 w 2640"/>
                  <a:gd name="T1" fmla="*/ 912 h 912"/>
                  <a:gd name="T2" fmla="*/ 2640 w 2640"/>
                  <a:gd name="T3" fmla="*/ 912 h 912"/>
                  <a:gd name="T4" fmla="*/ 1104 w 2640"/>
                  <a:gd name="T5" fmla="*/ 0 h 912"/>
                  <a:gd name="T6" fmla="*/ 0 w 2640"/>
                  <a:gd name="T7" fmla="*/ 912 h 91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640"/>
                  <a:gd name="T13" fmla="*/ 0 h 912"/>
                  <a:gd name="T14" fmla="*/ 2640 w 2640"/>
                  <a:gd name="T15" fmla="*/ 912 h 91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640" h="912">
                    <a:moveTo>
                      <a:pt x="0" y="912"/>
                    </a:moveTo>
                    <a:lnTo>
                      <a:pt x="2640" y="912"/>
                    </a:lnTo>
                    <a:lnTo>
                      <a:pt x="1104" y="0"/>
                    </a:lnTo>
                    <a:lnTo>
                      <a:pt x="0" y="912"/>
                    </a:lnTo>
                    <a:close/>
                  </a:path>
                </a:pathLst>
              </a:custGeom>
              <a:solidFill>
                <a:srgbClr val="80808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prstClr val="black"/>
                  </a:solidFill>
                  <a:latin typeface="Calibri" charset="0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11298" name="Line 14"/>
              <p:cNvSpPr>
                <a:spLocks noChangeShapeType="1"/>
              </p:cNvSpPr>
              <p:nvPr/>
            </p:nvSpPr>
            <p:spPr bwMode="auto">
              <a:xfrm flipH="1">
                <a:off x="3072" y="2304"/>
                <a:ext cx="8" cy="48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prstClr val="black"/>
                  </a:solidFill>
                  <a:latin typeface="Calibri" charset="0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11299" name="Line 15"/>
              <p:cNvSpPr>
                <a:spLocks noChangeShapeType="1"/>
              </p:cNvSpPr>
              <p:nvPr/>
            </p:nvSpPr>
            <p:spPr bwMode="auto">
              <a:xfrm>
                <a:off x="2160" y="2304"/>
                <a:ext cx="0" cy="48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prstClr val="black"/>
                  </a:solidFill>
                  <a:latin typeface="Calibri" charset="0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11300" name="Line 27"/>
              <p:cNvSpPr>
                <a:spLocks noChangeShapeType="1"/>
              </p:cNvSpPr>
              <p:nvPr/>
            </p:nvSpPr>
            <p:spPr bwMode="auto">
              <a:xfrm flipH="1" flipV="1">
                <a:off x="1968" y="2208"/>
                <a:ext cx="200" cy="115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prstClr val="black"/>
                  </a:solidFill>
                  <a:latin typeface="Calibri" charset="0"/>
                  <a:ea typeface="ＭＳ Ｐゴシック" charset="0"/>
                  <a:cs typeface="Arial" charset="0"/>
                </a:endParaRPr>
              </a:p>
            </p:txBody>
          </p:sp>
        </p:grpSp>
        <p:sp>
          <p:nvSpPr>
            <p:cNvPr id="11296" name="Text Box 17"/>
            <p:cNvSpPr txBox="1">
              <a:spLocks noChangeArrowheads="1"/>
            </p:cNvSpPr>
            <p:nvPr/>
          </p:nvSpPr>
          <p:spPr bwMode="auto">
            <a:xfrm flipH="1">
              <a:off x="2118" y="2850"/>
              <a:ext cx="984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>
                  <a:solidFill>
                    <a:prstClr val="white"/>
                  </a:solidFill>
                  <a:cs typeface="Arial" charset="0"/>
                </a:rPr>
                <a:t>epipolar plane</a:t>
              </a:r>
            </a:p>
          </p:txBody>
        </p:sp>
      </p:grpSp>
      <p:sp>
        <p:nvSpPr>
          <p:cNvPr id="11279" name="Line 19"/>
          <p:cNvSpPr>
            <a:spLocks noChangeShapeType="1"/>
          </p:cNvSpPr>
          <p:nvPr/>
        </p:nvSpPr>
        <p:spPr bwMode="auto">
          <a:xfrm flipV="1">
            <a:off x="5334000" y="2319338"/>
            <a:ext cx="1219200" cy="10668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latin typeface="Calibri" charset="0"/>
              <a:ea typeface="ＭＳ Ｐゴシック" charset="0"/>
              <a:cs typeface="Arial" charset="0"/>
            </a:endParaRPr>
          </a:p>
        </p:txBody>
      </p:sp>
      <p:sp>
        <p:nvSpPr>
          <p:cNvPr id="19" name="Text Box 20"/>
          <p:cNvSpPr txBox="1">
            <a:spLocks noChangeArrowheads="1"/>
          </p:cNvSpPr>
          <p:nvPr/>
        </p:nvSpPr>
        <p:spPr bwMode="auto">
          <a:xfrm>
            <a:off x="6524625" y="2155825"/>
            <a:ext cx="1530350" cy="3667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spAutoFit/>
            <a:flatTx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b="1">
                <a:solidFill>
                  <a:srgbClr val="1F497D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rial" charset="0"/>
                <a:cs typeface="Arial" charset="0"/>
              </a:rPr>
              <a:t>epipolar line</a:t>
            </a:r>
          </a:p>
        </p:txBody>
      </p:sp>
      <p:grpSp>
        <p:nvGrpSpPr>
          <p:cNvPr id="11281" name="Group 21"/>
          <p:cNvGrpSpPr>
            <a:grpSpLocks/>
          </p:cNvGrpSpPr>
          <p:nvPr/>
        </p:nvGrpSpPr>
        <p:grpSpPr bwMode="auto">
          <a:xfrm>
            <a:off x="1111250" y="2333625"/>
            <a:ext cx="2774950" cy="1052513"/>
            <a:chOff x="420" y="2217"/>
            <a:chExt cx="1748" cy="663"/>
          </a:xfrm>
        </p:grpSpPr>
        <p:sp>
          <p:nvSpPr>
            <p:cNvPr id="21" name="Text Box 22"/>
            <p:cNvSpPr txBox="1">
              <a:spLocks noChangeArrowheads="1"/>
            </p:cNvSpPr>
            <p:nvPr/>
          </p:nvSpPr>
          <p:spPr bwMode="auto">
            <a:xfrm flipH="1">
              <a:off x="420" y="2217"/>
              <a:ext cx="964" cy="231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>
              <a:spAutoFit/>
              <a:flatTx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b="1">
                  <a:solidFill>
                    <a:srgbClr val="1F497D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Arial" charset="0"/>
                  <a:cs typeface="Arial" charset="0"/>
                </a:rPr>
                <a:t>epipolar line</a:t>
              </a:r>
            </a:p>
          </p:txBody>
        </p:sp>
        <p:sp>
          <p:nvSpPr>
            <p:cNvPr id="11294" name="Line 23"/>
            <p:cNvSpPr>
              <a:spLocks noChangeShapeType="1"/>
            </p:cNvSpPr>
            <p:nvPr/>
          </p:nvSpPr>
          <p:spPr bwMode="auto">
            <a:xfrm flipH="1" flipV="1">
              <a:off x="1392" y="2304"/>
              <a:ext cx="776" cy="57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ＭＳ Ｐゴシック" charset="0"/>
                <a:cs typeface="Arial" charset="0"/>
              </a:endParaRPr>
            </a:p>
          </p:txBody>
        </p:sp>
      </p:grpSp>
      <p:sp>
        <p:nvSpPr>
          <p:cNvPr id="11282" name="Oval 25"/>
          <p:cNvSpPr>
            <a:spLocks noChangeArrowheads="1"/>
          </p:cNvSpPr>
          <p:nvPr/>
        </p:nvSpPr>
        <p:spPr bwMode="auto">
          <a:xfrm>
            <a:off x="3025775" y="2738438"/>
            <a:ext cx="76200" cy="762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latin typeface="Calibri" charset="0"/>
              <a:ea typeface="ＭＳ Ｐゴシック" charset="0"/>
              <a:cs typeface="Arial" charset="0"/>
            </a:endParaRPr>
          </a:p>
        </p:txBody>
      </p:sp>
      <p:sp>
        <p:nvSpPr>
          <p:cNvPr id="11283" name="Line 16"/>
          <p:cNvSpPr>
            <a:spLocks noChangeShapeType="1"/>
          </p:cNvSpPr>
          <p:nvPr/>
        </p:nvSpPr>
        <p:spPr bwMode="auto">
          <a:xfrm flipH="1">
            <a:off x="5321300" y="2159000"/>
            <a:ext cx="546100" cy="312738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latin typeface="Calibri" charset="0"/>
              <a:ea typeface="ＭＳ Ｐゴシック" charset="0"/>
              <a:cs typeface="Arial" charset="0"/>
            </a:endParaRPr>
          </a:p>
        </p:txBody>
      </p:sp>
      <p:sp>
        <p:nvSpPr>
          <p:cNvPr id="11284" name="TextBox 26"/>
          <p:cNvSpPr txBox="1">
            <a:spLocks noChangeArrowheads="1"/>
          </p:cNvSpPr>
          <p:nvPr/>
        </p:nvSpPr>
        <p:spPr bwMode="auto">
          <a:xfrm>
            <a:off x="2122488" y="2971800"/>
            <a:ext cx="3683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prstClr val="black"/>
                </a:solidFill>
                <a:cs typeface="Arial" charset="0"/>
              </a:rPr>
              <a:t>0</a:t>
            </a:r>
            <a:endParaRPr lang="en-US" sz="2800" baseline="-25000">
              <a:solidFill>
                <a:prstClr val="black"/>
              </a:solidFill>
              <a:cs typeface="Arial" charset="0"/>
            </a:endParaRPr>
          </a:p>
        </p:txBody>
      </p:sp>
      <p:sp>
        <p:nvSpPr>
          <p:cNvPr id="11285" name="Rectangle 28"/>
          <p:cNvSpPr>
            <a:spLocks noChangeArrowheads="1"/>
          </p:cNvSpPr>
          <p:nvPr/>
        </p:nvSpPr>
        <p:spPr bwMode="auto">
          <a:xfrm>
            <a:off x="6492875" y="2427288"/>
            <a:ext cx="1685925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prstClr val="black"/>
                </a:solidFill>
                <a:latin typeface="Calibri" charset="0"/>
                <a:ea typeface="ＭＳ Ｐゴシック" charset="0"/>
                <a:cs typeface="Arial" charset="0"/>
              </a:rPr>
              <a:t>(projection of ray)</a:t>
            </a:r>
          </a:p>
        </p:txBody>
      </p:sp>
      <p:sp>
        <p:nvSpPr>
          <p:cNvPr id="11286" name="Line 2"/>
          <p:cNvSpPr>
            <a:spLocks noChangeShapeType="1"/>
          </p:cNvSpPr>
          <p:nvPr/>
        </p:nvSpPr>
        <p:spPr bwMode="auto">
          <a:xfrm flipH="1" flipV="1">
            <a:off x="3722688" y="1470025"/>
            <a:ext cx="2982912" cy="177323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latin typeface="Calibri" charset="0"/>
              <a:ea typeface="ＭＳ Ｐゴシック" charset="0"/>
              <a:cs typeface="Arial" charset="0"/>
            </a:endParaRPr>
          </a:p>
        </p:txBody>
      </p:sp>
      <p:sp>
        <p:nvSpPr>
          <p:cNvPr id="11287" name="Oval 24"/>
          <p:cNvSpPr>
            <a:spLocks noChangeArrowheads="1"/>
          </p:cNvSpPr>
          <p:nvPr/>
        </p:nvSpPr>
        <p:spPr bwMode="auto">
          <a:xfrm>
            <a:off x="5935663" y="2776538"/>
            <a:ext cx="76200" cy="762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latin typeface="Calibri" charset="0"/>
              <a:ea typeface="ＭＳ Ｐゴシック" charset="0"/>
              <a:cs typeface="Arial" charset="0"/>
            </a:endParaRPr>
          </a:p>
        </p:txBody>
      </p:sp>
      <p:sp>
        <p:nvSpPr>
          <p:cNvPr id="11288" name="Oval 26"/>
          <p:cNvSpPr>
            <a:spLocks noChangeArrowheads="1"/>
          </p:cNvSpPr>
          <p:nvPr/>
        </p:nvSpPr>
        <p:spPr bwMode="auto">
          <a:xfrm>
            <a:off x="4197350" y="1719263"/>
            <a:ext cx="114300" cy="1143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latin typeface="Calibri" charset="0"/>
              <a:ea typeface="ＭＳ Ｐゴシック" charset="0"/>
              <a:cs typeface="Arial" charset="0"/>
            </a:endParaRPr>
          </a:p>
        </p:txBody>
      </p:sp>
      <p:pic>
        <p:nvPicPr>
          <p:cNvPr id="182274" name="Picture 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1363" y="4462244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" name="Picture 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002" y="4889733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91" name="TextBox 38"/>
          <p:cNvSpPr txBox="1">
            <a:spLocks noChangeArrowheads="1"/>
          </p:cNvSpPr>
          <p:nvPr/>
        </p:nvSpPr>
        <p:spPr bwMode="auto">
          <a:xfrm>
            <a:off x="2743200" y="3581400"/>
            <a:ext cx="9302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prstClr val="black"/>
                </a:solidFill>
                <a:cs typeface="Arial" charset="0"/>
              </a:rPr>
              <a:t>Image 1</a:t>
            </a:r>
          </a:p>
        </p:txBody>
      </p:sp>
      <p:sp>
        <p:nvSpPr>
          <p:cNvPr id="11292" name="TextBox 39"/>
          <p:cNvSpPr txBox="1">
            <a:spLocks noChangeArrowheads="1"/>
          </p:cNvSpPr>
          <p:nvPr/>
        </p:nvSpPr>
        <p:spPr bwMode="auto">
          <a:xfrm>
            <a:off x="5622925" y="3581400"/>
            <a:ext cx="9302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prstClr val="black"/>
                </a:solidFill>
                <a:cs typeface="Arial" charset="0"/>
              </a:rPr>
              <a:t>Image 2</a:t>
            </a:r>
          </a:p>
        </p:txBody>
      </p:sp>
      <p:sp>
        <p:nvSpPr>
          <p:cNvPr id="39" name="标题 1"/>
          <p:cNvSpPr txBox="1">
            <a:spLocks/>
          </p:cNvSpPr>
          <p:nvPr/>
        </p:nvSpPr>
        <p:spPr>
          <a:xfrm>
            <a:off x="628650" y="365127"/>
            <a:ext cx="7886700" cy="903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两视图几何</a:t>
            </a:r>
            <a:r>
              <a:rPr lang="en-US" altLang="zh-CN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——Fundamental matrix</a:t>
            </a:r>
            <a:endParaRPr lang="zh-CN" altLang="en-US" dirty="0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6094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2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903634"/>
          </a:xfrm>
        </p:spPr>
        <p:txBody>
          <a:bodyPr/>
          <a:lstStyle/>
          <a:p>
            <a:r>
              <a:rPr lang="zh-CN" altLang="en-US" dirty="0">
                <a:solidFill>
                  <a:srgbClr val="0070C0"/>
                </a:solidFill>
              </a:rPr>
              <a:t>三维计算机视觉的应用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3568" y="5805264"/>
            <a:ext cx="7886700" cy="50405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zh-CN" altLang="en-US" sz="2400" dirty="0"/>
              <a:t>运动捕捉</a:t>
            </a:r>
          </a:p>
        </p:txBody>
      </p:sp>
      <p:pic>
        <p:nvPicPr>
          <p:cNvPr id="4" name="motion capture">
            <a:hlinkClick r:id="" action="ppaction://media"/>
            <a:extLst>
              <a:ext uri="{FF2B5EF4-FFF2-40B4-BE49-F238E27FC236}">
                <a16:creationId xmlns:a16="http://schemas.microsoft.com/office/drawing/2014/main" id="{D411FD78-6539-4EB4-9746-BBB1BB03542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9744" y="1378376"/>
            <a:ext cx="8924511" cy="4101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179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18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11" name="Group 50"/>
          <p:cNvGrpSpPr>
            <a:grpSpLocks/>
          </p:cNvGrpSpPr>
          <p:nvPr/>
        </p:nvGrpSpPr>
        <p:grpSpPr bwMode="auto">
          <a:xfrm>
            <a:off x="2122488" y="1328738"/>
            <a:ext cx="4867275" cy="2514600"/>
            <a:chOff x="2122712" y="1328053"/>
            <a:chExt cx="4867441" cy="2514601"/>
          </a:xfrm>
        </p:grpSpPr>
        <p:pic>
          <p:nvPicPr>
            <p:cNvPr id="17423" name="Picture 7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54656" y="2526063"/>
              <a:ext cx="193982" cy="2367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424" name="Picture 6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35565" y="2474137"/>
              <a:ext cx="239624" cy="2424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425" name="Freeform 3"/>
            <p:cNvSpPr>
              <a:spLocks/>
            </p:cNvSpPr>
            <p:nvPr/>
          </p:nvSpPr>
          <p:spPr bwMode="auto">
            <a:xfrm>
              <a:off x="2654300" y="1785254"/>
              <a:ext cx="1219200" cy="2057400"/>
            </a:xfrm>
            <a:custGeom>
              <a:avLst/>
              <a:gdLst>
                <a:gd name="T0" fmla="*/ 0 w 768"/>
                <a:gd name="T1" fmla="*/ 0 h 1104"/>
                <a:gd name="T2" fmla="*/ 0 w 768"/>
                <a:gd name="T3" fmla="*/ 2147483647 h 1104"/>
                <a:gd name="T4" fmla="*/ 1935480000 w 768"/>
                <a:gd name="T5" fmla="*/ 2147483647 h 1104"/>
                <a:gd name="T6" fmla="*/ 1935480000 w 768"/>
                <a:gd name="T7" fmla="*/ 1333614507 h 1104"/>
                <a:gd name="T8" fmla="*/ 0 w 768"/>
                <a:gd name="T9" fmla="*/ 0 h 110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68"/>
                <a:gd name="T16" fmla="*/ 0 h 1104"/>
                <a:gd name="T17" fmla="*/ 768 w 768"/>
                <a:gd name="T18" fmla="*/ 1104 h 110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68" h="1104">
                  <a:moveTo>
                    <a:pt x="0" y="0"/>
                  </a:moveTo>
                  <a:lnTo>
                    <a:pt x="0" y="720"/>
                  </a:lnTo>
                  <a:lnTo>
                    <a:pt x="768" y="1104"/>
                  </a:lnTo>
                  <a:lnTo>
                    <a:pt x="768" y="38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17426" name="Freeform 4"/>
            <p:cNvSpPr>
              <a:spLocks/>
            </p:cNvSpPr>
            <p:nvPr/>
          </p:nvSpPr>
          <p:spPr bwMode="auto">
            <a:xfrm flipH="1">
              <a:off x="5321300" y="1785254"/>
              <a:ext cx="1219200" cy="1981200"/>
            </a:xfrm>
            <a:custGeom>
              <a:avLst/>
              <a:gdLst>
                <a:gd name="T0" fmla="*/ 0 w 768"/>
                <a:gd name="T1" fmla="*/ 0 h 1104"/>
                <a:gd name="T2" fmla="*/ 0 w 768"/>
                <a:gd name="T3" fmla="*/ 2147483647 h 1104"/>
                <a:gd name="T4" fmla="*/ 1935480000 w 768"/>
                <a:gd name="T5" fmla="*/ 2147483647 h 1104"/>
                <a:gd name="T6" fmla="*/ 1935480000 w 768"/>
                <a:gd name="T7" fmla="*/ 1236658221 h 1104"/>
                <a:gd name="T8" fmla="*/ 0 w 768"/>
                <a:gd name="T9" fmla="*/ 0 h 110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68"/>
                <a:gd name="T16" fmla="*/ 0 h 1104"/>
                <a:gd name="T17" fmla="*/ 768 w 768"/>
                <a:gd name="T18" fmla="*/ 1104 h 110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68" h="1104">
                  <a:moveTo>
                    <a:pt x="0" y="0"/>
                  </a:moveTo>
                  <a:lnTo>
                    <a:pt x="0" y="720"/>
                  </a:lnTo>
                  <a:lnTo>
                    <a:pt x="768" y="1104"/>
                  </a:lnTo>
                  <a:lnTo>
                    <a:pt x="768" y="38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17427" name="Line 5"/>
            <p:cNvSpPr>
              <a:spLocks noChangeShapeType="1"/>
            </p:cNvSpPr>
            <p:nvPr/>
          </p:nvSpPr>
          <p:spPr bwMode="auto">
            <a:xfrm flipV="1">
              <a:off x="2503714" y="1328053"/>
              <a:ext cx="2284186" cy="1915863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8" name="Oval 8"/>
            <p:cNvSpPr>
              <a:spLocks noChangeArrowheads="1"/>
            </p:cNvSpPr>
            <p:nvPr/>
          </p:nvSpPr>
          <p:spPr bwMode="auto">
            <a:xfrm>
              <a:off x="2437048" y="3167966"/>
              <a:ext cx="130179" cy="130175"/>
            </a:xfrm>
            <a:prstGeom prst="ellipse">
              <a:avLst/>
            </a:prstGeom>
            <a:solidFill>
              <a:srgbClr val="000000"/>
            </a:solidFill>
            <a:ln w="12700">
              <a:solidFill>
                <a:schemeClr val="tx1">
                  <a:lumMod val="95000"/>
                  <a:lumOff val="5000"/>
                </a:schemeClr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defTabSz="914400">
                <a:defRPr/>
              </a:pPr>
              <a:endParaRPr lang="en-US">
                <a:solidFill>
                  <a:prstClr val="black"/>
                </a:solidFill>
                <a:latin typeface="Calibri"/>
                <a:ea typeface="ＭＳ Ｐゴシック" charset="0"/>
                <a:cs typeface="Arial" charset="0"/>
              </a:endParaRPr>
            </a:p>
          </p:txBody>
        </p:sp>
        <p:sp>
          <p:nvSpPr>
            <p:cNvPr id="9" name="Oval 9"/>
            <p:cNvSpPr>
              <a:spLocks noChangeArrowheads="1"/>
            </p:cNvSpPr>
            <p:nvPr/>
          </p:nvSpPr>
          <p:spPr bwMode="auto">
            <a:xfrm>
              <a:off x="6628191" y="3167966"/>
              <a:ext cx="130179" cy="130175"/>
            </a:xfrm>
            <a:prstGeom prst="ellipse">
              <a:avLst/>
            </a:prstGeom>
            <a:solidFill>
              <a:srgbClr val="000000"/>
            </a:solidFill>
            <a:ln w="12700">
              <a:solidFill>
                <a:schemeClr val="tx1">
                  <a:lumMod val="95000"/>
                  <a:lumOff val="5000"/>
                </a:schemeClr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defTabSz="914400">
                <a:defRPr/>
              </a:pPr>
              <a:endParaRPr lang="en-US">
                <a:solidFill>
                  <a:prstClr val="black"/>
                </a:solidFill>
                <a:latin typeface="Calibri"/>
                <a:ea typeface="ＭＳ Ｐゴシック" charset="0"/>
                <a:cs typeface="Arial" charset="0"/>
              </a:endParaRPr>
            </a:p>
          </p:txBody>
        </p:sp>
        <p:grpSp>
          <p:nvGrpSpPr>
            <p:cNvPr id="17430" name="Group 12"/>
            <p:cNvGrpSpPr>
              <a:grpSpLocks/>
            </p:cNvGrpSpPr>
            <p:nvPr/>
          </p:nvGrpSpPr>
          <p:grpSpPr bwMode="auto">
            <a:xfrm>
              <a:off x="2501901" y="1785254"/>
              <a:ext cx="4191000" cy="1447800"/>
              <a:chOff x="1296" y="1872"/>
              <a:chExt cx="2640" cy="912"/>
            </a:xfrm>
          </p:grpSpPr>
          <p:sp>
            <p:nvSpPr>
              <p:cNvPr id="17442" name="Freeform 13"/>
              <p:cNvSpPr>
                <a:spLocks/>
              </p:cNvSpPr>
              <p:nvPr/>
            </p:nvSpPr>
            <p:spPr bwMode="auto">
              <a:xfrm>
                <a:off x="1296" y="1872"/>
                <a:ext cx="2640" cy="912"/>
              </a:xfrm>
              <a:custGeom>
                <a:avLst/>
                <a:gdLst>
                  <a:gd name="T0" fmla="*/ 0 w 2640"/>
                  <a:gd name="T1" fmla="*/ 912 h 912"/>
                  <a:gd name="T2" fmla="*/ 2640 w 2640"/>
                  <a:gd name="T3" fmla="*/ 912 h 912"/>
                  <a:gd name="T4" fmla="*/ 1104 w 2640"/>
                  <a:gd name="T5" fmla="*/ 0 h 912"/>
                  <a:gd name="T6" fmla="*/ 0 w 2640"/>
                  <a:gd name="T7" fmla="*/ 912 h 91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640"/>
                  <a:gd name="T13" fmla="*/ 0 h 912"/>
                  <a:gd name="T14" fmla="*/ 2640 w 2640"/>
                  <a:gd name="T15" fmla="*/ 912 h 91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640" h="912">
                    <a:moveTo>
                      <a:pt x="0" y="912"/>
                    </a:moveTo>
                    <a:lnTo>
                      <a:pt x="2640" y="912"/>
                    </a:lnTo>
                    <a:lnTo>
                      <a:pt x="1104" y="0"/>
                    </a:lnTo>
                    <a:lnTo>
                      <a:pt x="0" y="912"/>
                    </a:lnTo>
                    <a:close/>
                  </a:path>
                </a:pathLst>
              </a:custGeom>
              <a:solidFill>
                <a:srgbClr val="80808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prstClr val="black"/>
                  </a:solidFill>
                  <a:latin typeface="Calibri" charset="0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17443" name="Line 14"/>
              <p:cNvSpPr>
                <a:spLocks noChangeShapeType="1"/>
              </p:cNvSpPr>
              <p:nvPr/>
            </p:nvSpPr>
            <p:spPr bwMode="auto">
              <a:xfrm flipH="1">
                <a:off x="3072" y="2304"/>
                <a:ext cx="8" cy="48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prstClr val="black"/>
                  </a:solidFill>
                  <a:latin typeface="Calibri" charset="0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17444" name="Line 15"/>
              <p:cNvSpPr>
                <a:spLocks noChangeShapeType="1"/>
              </p:cNvSpPr>
              <p:nvPr/>
            </p:nvSpPr>
            <p:spPr bwMode="auto">
              <a:xfrm>
                <a:off x="2160" y="2304"/>
                <a:ext cx="0" cy="48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prstClr val="black"/>
                  </a:solidFill>
                  <a:latin typeface="Calibri" charset="0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17445" name="Line 27"/>
              <p:cNvSpPr>
                <a:spLocks noChangeShapeType="1"/>
              </p:cNvSpPr>
              <p:nvPr/>
            </p:nvSpPr>
            <p:spPr bwMode="auto">
              <a:xfrm flipH="1" flipV="1">
                <a:off x="1968" y="2208"/>
                <a:ext cx="200" cy="115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prstClr val="black"/>
                  </a:solidFill>
                  <a:latin typeface="Calibri" charset="0"/>
                  <a:ea typeface="ＭＳ Ｐゴシック" charset="0"/>
                  <a:cs typeface="Arial" charset="0"/>
                </a:endParaRPr>
              </a:p>
            </p:txBody>
          </p:sp>
        </p:grpSp>
        <p:sp>
          <p:nvSpPr>
            <p:cNvPr id="17431" name="Line 19"/>
            <p:cNvSpPr>
              <a:spLocks noChangeShapeType="1"/>
            </p:cNvSpPr>
            <p:nvPr/>
          </p:nvSpPr>
          <p:spPr bwMode="auto">
            <a:xfrm flipV="1">
              <a:off x="5334000" y="2318654"/>
              <a:ext cx="1219200" cy="10668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17432" name="Line 23"/>
            <p:cNvSpPr>
              <a:spLocks noChangeShapeType="1"/>
            </p:cNvSpPr>
            <p:nvPr/>
          </p:nvSpPr>
          <p:spPr bwMode="auto">
            <a:xfrm flipH="1" flipV="1">
              <a:off x="2654300" y="2471054"/>
              <a:ext cx="1231900" cy="9144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17433" name="Line 16"/>
            <p:cNvSpPr>
              <a:spLocks noChangeShapeType="1"/>
            </p:cNvSpPr>
            <p:nvPr/>
          </p:nvSpPr>
          <p:spPr bwMode="auto">
            <a:xfrm flipH="1">
              <a:off x="5321300" y="2158317"/>
              <a:ext cx="546100" cy="312737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17434" name="TextBox 27"/>
            <p:cNvSpPr txBox="1">
              <a:spLocks noChangeArrowheads="1"/>
            </p:cNvSpPr>
            <p:nvPr/>
          </p:nvSpPr>
          <p:spPr bwMode="auto">
            <a:xfrm>
              <a:off x="2122712" y="2971760"/>
              <a:ext cx="36740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800" b="1">
                  <a:solidFill>
                    <a:prstClr val="black"/>
                  </a:solidFill>
                  <a:cs typeface="Arial" charset="0"/>
                </a:rPr>
                <a:t>0</a:t>
              </a:r>
              <a:endParaRPr lang="en-US" sz="2800" baseline="-25000">
                <a:solidFill>
                  <a:prstClr val="black"/>
                </a:solidFill>
                <a:cs typeface="Arial" charset="0"/>
              </a:endParaRPr>
            </a:p>
          </p:txBody>
        </p:sp>
        <p:sp>
          <p:nvSpPr>
            <p:cNvPr id="17435" name="Line 2"/>
            <p:cNvSpPr>
              <a:spLocks noChangeShapeType="1"/>
            </p:cNvSpPr>
            <p:nvPr/>
          </p:nvSpPr>
          <p:spPr bwMode="auto">
            <a:xfrm flipH="1" flipV="1">
              <a:off x="3722913" y="1469545"/>
              <a:ext cx="2982685" cy="1774369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17436" name="Oval 26"/>
            <p:cNvSpPr>
              <a:spLocks noChangeArrowheads="1"/>
            </p:cNvSpPr>
            <p:nvPr/>
          </p:nvSpPr>
          <p:spPr bwMode="auto">
            <a:xfrm>
              <a:off x="4197342" y="1719945"/>
              <a:ext cx="114300" cy="114300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ＭＳ Ｐゴシック" charset="0"/>
                <a:cs typeface="Arial" charset="0"/>
              </a:endParaRPr>
            </a:p>
          </p:txBody>
        </p:sp>
        <p:pic>
          <p:nvPicPr>
            <p:cNvPr id="17437" name="Picture 5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07583" y="3125599"/>
              <a:ext cx="182570" cy="2510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52" name="Straight Arrow Connector 51"/>
            <p:cNvCxnSpPr>
              <a:stCxn id="17442" idx="0"/>
            </p:cNvCxnSpPr>
            <p:nvPr/>
          </p:nvCxnSpPr>
          <p:spPr>
            <a:xfrm flipV="1">
              <a:off x="2502137" y="2067828"/>
              <a:ext cx="1395461" cy="1165225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439" name="Oval 25"/>
            <p:cNvSpPr>
              <a:spLocks noChangeArrowheads="1"/>
            </p:cNvSpPr>
            <p:nvPr/>
          </p:nvSpPr>
          <p:spPr bwMode="auto">
            <a:xfrm>
              <a:off x="3025775" y="2737754"/>
              <a:ext cx="76200" cy="76200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ＭＳ Ｐゴシック" charset="0"/>
                <a:cs typeface="Arial" charset="0"/>
              </a:endParaRPr>
            </a:p>
          </p:txBody>
        </p:sp>
        <p:cxnSp>
          <p:nvCxnSpPr>
            <p:cNvPr id="55" name="Straight Arrow Connector 54"/>
            <p:cNvCxnSpPr>
              <a:stCxn id="17442" idx="1"/>
            </p:cNvCxnSpPr>
            <p:nvPr/>
          </p:nvCxnSpPr>
          <p:spPr>
            <a:xfrm flipH="1" flipV="1">
              <a:off x="4767577" y="2078940"/>
              <a:ext cx="1925703" cy="1154113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441" name="Oval 24"/>
            <p:cNvSpPr>
              <a:spLocks noChangeArrowheads="1"/>
            </p:cNvSpPr>
            <p:nvPr/>
          </p:nvSpPr>
          <p:spPr bwMode="auto">
            <a:xfrm>
              <a:off x="5936383" y="2775866"/>
              <a:ext cx="76200" cy="76200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ＭＳ Ｐゴシック" charset="0"/>
                <a:cs typeface="Arial" charset="0"/>
              </a:endParaRPr>
            </a:p>
          </p:txBody>
        </p:sp>
      </p:grpSp>
      <p:pic>
        <p:nvPicPr>
          <p:cNvPr id="189442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5105400"/>
            <a:ext cx="5314950" cy="639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" name="Right Brace 39"/>
          <p:cNvSpPr/>
          <p:nvPr/>
        </p:nvSpPr>
        <p:spPr>
          <a:xfrm rot="5400000">
            <a:off x="3018632" y="4244181"/>
            <a:ext cx="260350" cy="3211513"/>
          </a:xfrm>
          <a:prstGeom prst="rightBrace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defTabSz="914400">
              <a:defRPr/>
            </a:pPr>
            <a:endParaRPr lang="en-US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189443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5288" y="6034088"/>
            <a:ext cx="436562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6" name="Straight Arrow Connector 45"/>
          <p:cNvCxnSpPr/>
          <p:nvPr/>
        </p:nvCxnSpPr>
        <p:spPr>
          <a:xfrm rot="10800000">
            <a:off x="3448050" y="6273800"/>
            <a:ext cx="1022350" cy="87313"/>
          </a:xfrm>
          <a:prstGeom prst="straightConnector1">
            <a:avLst/>
          </a:prstGeom>
          <a:ln w="444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>
            <a:spLocks noChangeArrowheads="1"/>
          </p:cNvSpPr>
          <p:nvPr/>
        </p:nvSpPr>
        <p:spPr bwMode="auto">
          <a:xfrm>
            <a:off x="4459288" y="6045200"/>
            <a:ext cx="3697287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2800" dirty="0">
                <a:solidFill>
                  <a:prstClr val="black"/>
                </a:solidFill>
                <a:cs typeface="Arial" charset="0"/>
              </a:rPr>
              <a:t>the </a:t>
            </a:r>
            <a:r>
              <a:rPr lang="en-US" altLang="zh-CN" sz="2800" dirty="0">
                <a:solidFill>
                  <a:prstClr val="black"/>
                </a:solidFill>
                <a:ea typeface="宋体" charset="0"/>
                <a:cs typeface="宋体" charset="0"/>
              </a:rPr>
              <a:t>Fundamental</a:t>
            </a:r>
            <a:r>
              <a:rPr lang="en-US" sz="2800" dirty="0">
                <a:solidFill>
                  <a:prstClr val="black"/>
                </a:solidFill>
                <a:cs typeface="Arial" charset="0"/>
              </a:rPr>
              <a:t> matrix</a:t>
            </a:r>
          </a:p>
        </p:txBody>
      </p:sp>
      <p:pic>
        <p:nvPicPr>
          <p:cNvPr id="39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838" y="3905250"/>
            <a:ext cx="593725" cy="44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" name="Picture 3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3905250"/>
            <a:ext cx="67468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2" name="Picture 4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379" y="4487803"/>
            <a:ext cx="479425" cy="407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" name="TextBox 46"/>
          <p:cNvSpPr txBox="1">
            <a:spLocks noChangeArrowheads="1"/>
          </p:cNvSpPr>
          <p:nvPr/>
        </p:nvSpPr>
        <p:spPr bwMode="auto">
          <a:xfrm>
            <a:off x="1354138" y="3911600"/>
            <a:ext cx="236314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prstClr val="black"/>
                </a:solidFill>
                <a:latin typeface="+mn-ea"/>
                <a:ea typeface="+mn-ea"/>
                <a:cs typeface="Arial" charset="0"/>
              </a:rPr>
              <a:t>: </a:t>
            </a:r>
            <a:r>
              <a:rPr lang="zh-CN" altLang="en-US" sz="2000" dirty="0">
                <a:solidFill>
                  <a:prstClr val="black"/>
                </a:solidFill>
                <a:latin typeface="+mn-ea"/>
                <a:ea typeface="+mn-ea"/>
                <a:cs typeface="Arial" charset="0"/>
              </a:rPr>
              <a:t>左相机内参数矩阵</a:t>
            </a:r>
            <a:endParaRPr lang="en-US" sz="2000" dirty="0">
              <a:solidFill>
                <a:prstClr val="black"/>
              </a:solidFill>
              <a:latin typeface="+mn-ea"/>
              <a:ea typeface="+mn-ea"/>
              <a:cs typeface="Arial" charset="0"/>
            </a:endParaRPr>
          </a:p>
        </p:txBody>
      </p:sp>
      <p:sp>
        <p:nvSpPr>
          <p:cNvPr id="49" name="TextBox 48"/>
          <p:cNvSpPr txBox="1">
            <a:spLocks noChangeArrowheads="1"/>
          </p:cNvSpPr>
          <p:nvPr/>
        </p:nvSpPr>
        <p:spPr bwMode="auto">
          <a:xfrm>
            <a:off x="5049838" y="3886200"/>
            <a:ext cx="249299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 altLang="zh-CN" sz="2000" dirty="0">
                <a:solidFill>
                  <a:prstClr val="black"/>
                </a:solidFill>
                <a:latin typeface="+mn-ea"/>
                <a:ea typeface="+mn-ea"/>
                <a:cs typeface="Arial" charset="0"/>
              </a:rPr>
              <a:t>: </a:t>
            </a:r>
            <a:r>
              <a:rPr lang="zh-CN" altLang="en-US" sz="2000" dirty="0">
                <a:solidFill>
                  <a:prstClr val="black"/>
                </a:solidFill>
                <a:latin typeface="+mn-ea"/>
                <a:ea typeface="+mn-ea"/>
                <a:cs typeface="Arial" charset="0"/>
              </a:rPr>
              <a:t>右相机内参数矩阵</a:t>
            </a:r>
          </a:p>
        </p:txBody>
      </p:sp>
      <p:sp>
        <p:nvSpPr>
          <p:cNvPr id="50" name="TextBox 49"/>
          <p:cNvSpPr txBox="1">
            <a:spLocks noChangeArrowheads="1"/>
          </p:cNvSpPr>
          <p:nvPr/>
        </p:nvSpPr>
        <p:spPr bwMode="auto">
          <a:xfrm>
            <a:off x="1216004" y="4486215"/>
            <a:ext cx="287610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prstClr val="black"/>
                </a:solidFill>
                <a:latin typeface="+mn-ea"/>
                <a:ea typeface="+mn-ea"/>
                <a:cs typeface="Arial" charset="0"/>
              </a:rPr>
              <a:t>: </a:t>
            </a:r>
            <a:r>
              <a:rPr lang="zh-CN" altLang="en-US" sz="2000" dirty="0">
                <a:solidFill>
                  <a:prstClr val="black"/>
                </a:solidFill>
                <a:latin typeface="+mn-ea"/>
                <a:ea typeface="+mn-ea"/>
                <a:cs typeface="Arial" charset="0"/>
              </a:rPr>
              <a:t>左右相机间的相对旋转</a:t>
            </a:r>
            <a:endParaRPr lang="en-US" sz="2000" dirty="0">
              <a:solidFill>
                <a:prstClr val="black"/>
              </a:solidFill>
              <a:latin typeface="+mn-ea"/>
              <a:ea typeface="+mn-ea"/>
              <a:cs typeface="Arial" charset="0"/>
            </a:endParaRPr>
          </a:p>
        </p:txBody>
      </p:sp>
      <p:sp>
        <p:nvSpPr>
          <p:cNvPr id="43" name="标题 1"/>
          <p:cNvSpPr txBox="1">
            <a:spLocks/>
          </p:cNvSpPr>
          <p:nvPr/>
        </p:nvSpPr>
        <p:spPr>
          <a:xfrm>
            <a:off x="628650" y="365127"/>
            <a:ext cx="7886700" cy="903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两视图几何</a:t>
            </a:r>
            <a:r>
              <a:rPr lang="en-US" altLang="zh-CN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——Fundamental matrix</a:t>
            </a:r>
            <a:endParaRPr lang="zh-CN" altLang="en-US" dirty="0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5" name="TextBox 44"/>
          <p:cNvSpPr txBox="1">
            <a:spLocks noChangeArrowheads="1"/>
          </p:cNvSpPr>
          <p:nvPr/>
        </p:nvSpPr>
        <p:spPr bwMode="auto">
          <a:xfrm>
            <a:off x="5023622" y="4495680"/>
            <a:ext cx="236314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prstClr val="black"/>
                </a:solidFill>
                <a:latin typeface="+mn-ea"/>
                <a:ea typeface="+mn-ea"/>
                <a:cs typeface="Arial" charset="0"/>
              </a:rPr>
              <a:t>: </a:t>
            </a:r>
            <a:r>
              <a:rPr lang="zh-CN" altLang="en-US" sz="2000" dirty="0">
                <a:solidFill>
                  <a:prstClr val="black"/>
                </a:solidFill>
                <a:latin typeface="+mn-ea"/>
                <a:ea typeface="+mn-ea"/>
                <a:cs typeface="Arial" charset="0"/>
              </a:rPr>
              <a:t>左右相机间的平移</a:t>
            </a:r>
            <a:endParaRPr lang="en-US" sz="2000" dirty="0">
              <a:solidFill>
                <a:prstClr val="black"/>
              </a:solidFill>
              <a:latin typeface="+mn-ea"/>
              <a:ea typeface="+mn-ea"/>
              <a:cs typeface="Arial" charset="0"/>
            </a:endParaRPr>
          </a:p>
        </p:txBody>
      </p:sp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8194" y="4495912"/>
            <a:ext cx="228600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68516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9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9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8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11" name="Group 50"/>
          <p:cNvGrpSpPr>
            <a:grpSpLocks/>
          </p:cNvGrpSpPr>
          <p:nvPr/>
        </p:nvGrpSpPr>
        <p:grpSpPr bwMode="auto">
          <a:xfrm>
            <a:off x="2122488" y="1328738"/>
            <a:ext cx="4867275" cy="2514600"/>
            <a:chOff x="2122712" y="1328053"/>
            <a:chExt cx="4867441" cy="2514601"/>
          </a:xfrm>
        </p:grpSpPr>
        <p:pic>
          <p:nvPicPr>
            <p:cNvPr id="17423" name="Picture 7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54656" y="2526063"/>
              <a:ext cx="193982" cy="2367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424" name="Picture 6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35565" y="2474137"/>
              <a:ext cx="239624" cy="2424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425" name="Freeform 3"/>
            <p:cNvSpPr>
              <a:spLocks/>
            </p:cNvSpPr>
            <p:nvPr/>
          </p:nvSpPr>
          <p:spPr bwMode="auto">
            <a:xfrm>
              <a:off x="2654300" y="1785254"/>
              <a:ext cx="1219200" cy="2057400"/>
            </a:xfrm>
            <a:custGeom>
              <a:avLst/>
              <a:gdLst>
                <a:gd name="T0" fmla="*/ 0 w 768"/>
                <a:gd name="T1" fmla="*/ 0 h 1104"/>
                <a:gd name="T2" fmla="*/ 0 w 768"/>
                <a:gd name="T3" fmla="*/ 2147483647 h 1104"/>
                <a:gd name="T4" fmla="*/ 1935480000 w 768"/>
                <a:gd name="T5" fmla="*/ 2147483647 h 1104"/>
                <a:gd name="T6" fmla="*/ 1935480000 w 768"/>
                <a:gd name="T7" fmla="*/ 1333614507 h 1104"/>
                <a:gd name="T8" fmla="*/ 0 w 768"/>
                <a:gd name="T9" fmla="*/ 0 h 110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68"/>
                <a:gd name="T16" fmla="*/ 0 h 1104"/>
                <a:gd name="T17" fmla="*/ 768 w 768"/>
                <a:gd name="T18" fmla="*/ 1104 h 110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68" h="1104">
                  <a:moveTo>
                    <a:pt x="0" y="0"/>
                  </a:moveTo>
                  <a:lnTo>
                    <a:pt x="0" y="720"/>
                  </a:lnTo>
                  <a:lnTo>
                    <a:pt x="768" y="1104"/>
                  </a:lnTo>
                  <a:lnTo>
                    <a:pt x="768" y="38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17426" name="Freeform 4"/>
            <p:cNvSpPr>
              <a:spLocks/>
            </p:cNvSpPr>
            <p:nvPr/>
          </p:nvSpPr>
          <p:spPr bwMode="auto">
            <a:xfrm flipH="1">
              <a:off x="5321300" y="1785254"/>
              <a:ext cx="1219200" cy="1981200"/>
            </a:xfrm>
            <a:custGeom>
              <a:avLst/>
              <a:gdLst>
                <a:gd name="T0" fmla="*/ 0 w 768"/>
                <a:gd name="T1" fmla="*/ 0 h 1104"/>
                <a:gd name="T2" fmla="*/ 0 w 768"/>
                <a:gd name="T3" fmla="*/ 2147483647 h 1104"/>
                <a:gd name="T4" fmla="*/ 1935480000 w 768"/>
                <a:gd name="T5" fmla="*/ 2147483647 h 1104"/>
                <a:gd name="T6" fmla="*/ 1935480000 w 768"/>
                <a:gd name="T7" fmla="*/ 1236658221 h 1104"/>
                <a:gd name="T8" fmla="*/ 0 w 768"/>
                <a:gd name="T9" fmla="*/ 0 h 110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68"/>
                <a:gd name="T16" fmla="*/ 0 h 1104"/>
                <a:gd name="T17" fmla="*/ 768 w 768"/>
                <a:gd name="T18" fmla="*/ 1104 h 110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68" h="1104">
                  <a:moveTo>
                    <a:pt x="0" y="0"/>
                  </a:moveTo>
                  <a:lnTo>
                    <a:pt x="0" y="720"/>
                  </a:lnTo>
                  <a:lnTo>
                    <a:pt x="768" y="1104"/>
                  </a:lnTo>
                  <a:lnTo>
                    <a:pt x="768" y="38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17427" name="Line 5"/>
            <p:cNvSpPr>
              <a:spLocks noChangeShapeType="1"/>
            </p:cNvSpPr>
            <p:nvPr/>
          </p:nvSpPr>
          <p:spPr bwMode="auto">
            <a:xfrm flipV="1">
              <a:off x="2503714" y="1328053"/>
              <a:ext cx="2284186" cy="1915863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8" name="Oval 8"/>
            <p:cNvSpPr>
              <a:spLocks noChangeArrowheads="1"/>
            </p:cNvSpPr>
            <p:nvPr/>
          </p:nvSpPr>
          <p:spPr bwMode="auto">
            <a:xfrm>
              <a:off x="2437048" y="3167966"/>
              <a:ext cx="130179" cy="130175"/>
            </a:xfrm>
            <a:prstGeom prst="ellipse">
              <a:avLst/>
            </a:prstGeom>
            <a:solidFill>
              <a:srgbClr val="000000"/>
            </a:solidFill>
            <a:ln w="12700">
              <a:solidFill>
                <a:schemeClr val="tx1">
                  <a:lumMod val="95000"/>
                  <a:lumOff val="5000"/>
                </a:schemeClr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defTabSz="914400">
                <a:defRPr/>
              </a:pPr>
              <a:endParaRPr lang="en-US">
                <a:solidFill>
                  <a:prstClr val="black"/>
                </a:solidFill>
                <a:latin typeface="Calibri"/>
                <a:ea typeface="ＭＳ Ｐゴシック" charset="0"/>
                <a:cs typeface="Arial" charset="0"/>
              </a:endParaRPr>
            </a:p>
          </p:txBody>
        </p:sp>
        <p:sp>
          <p:nvSpPr>
            <p:cNvPr id="9" name="Oval 9"/>
            <p:cNvSpPr>
              <a:spLocks noChangeArrowheads="1"/>
            </p:cNvSpPr>
            <p:nvPr/>
          </p:nvSpPr>
          <p:spPr bwMode="auto">
            <a:xfrm>
              <a:off x="6628191" y="3167966"/>
              <a:ext cx="130179" cy="130175"/>
            </a:xfrm>
            <a:prstGeom prst="ellipse">
              <a:avLst/>
            </a:prstGeom>
            <a:solidFill>
              <a:srgbClr val="000000"/>
            </a:solidFill>
            <a:ln w="12700">
              <a:solidFill>
                <a:schemeClr val="tx1">
                  <a:lumMod val="95000"/>
                  <a:lumOff val="5000"/>
                </a:schemeClr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defTabSz="914400">
                <a:defRPr/>
              </a:pPr>
              <a:endParaRPr lang="en-US">
                <a:solidFill>
                  <a:prstClr val="black"/>
                </a:solidFill>
                <a:latin typeface="Calibri"/>
                <a:ea typeface="ＭＳ Ｐゴシック" charset="0"/>
                <a:cs typeface="Arial" charset="0"/>
              </a:endParaRPr>
            </a:p>
          </p:txBody>
        </p:sp>
        <p:grpSp>
          <p:nvGrpSpPr>
            <p:cNvPr id="17430" name="Group 12"/>
            <p:cNvGrpSpPr>
              <a:grpSpLocks/>
            </p:cNvGrpSpPr>
            <p:nvPr/>
          </p:nvGrpSpPr>
          <p:grpSpPr bwMode="auto">
            <a:xfrm>
              <a:off x="2501901" y="1785254"/>
              <a:ext cx="4191000" cy="1447800"/>
              <a:chOff x="1296" y="1872"/>
              <a:chExt cx="2640" cy="912"/>
            </a:xfrm>
          </p:grpSpPr>
          <p:sp>
            <p:nvSpPr>
              <p:cNvPr id="17442" name="Freeform 13"/>
              <p:cNvSpPr>
                <a:spLocks/>
              </p:cNvSpPr>
              <p:nvPr/>
            </p:nvSpPr>
            <p:spPr bwMode="auto">
              <a:xfrm>
                <a:off x="1296" y="1872"/>
                <a:ext cx="2640" cy="912"/>
              </a:xfrm>
              <a:custGeom>
                <a:avLst/>
                <a:gdLst>
                  <a:gd name="T0" fmla="*/ 0 w 2640"/>
                  <a:gd name="T1" fmla="*/ 912 h 912"/>
                  <a:gd name="T2" fmla="*/ 2640 w 2640"/>
                  <a:gd name="T3" fmla="*/ 912 h 912"/>
                  <a:gd name="T4" fmla="*/ 1104 w 2640"/>
                  <a:gd name="T5" fmla="*/ 0 h 912"/>
                  <a:gd name="T6" fmla="*/ 0 w 2640"/>
                  <a:gd name="T7" fmla="*/ 912 h 91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640"/>
                  <a:gd name="T13" fmla="*/ 0 h 912"/>
                  <a:gd name="T14" fmla="*/ 2640 w 2640"/>
                  <a:gd name="T15" fmla="*/ 912 h 91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640" h="912">
                    <a:moveTo>
                      <a:pt x="0" y="912"/>
                    </a:moveTo>
                    <a:lnTo>
                      <a:pt x="2640" y="912"/>
                    </a:lnTo>
                    <a:lnTo>
                      <a:pt x="1104" y="0"/>
                    </a:lnTo>
                    <a:lnTo>
                      <a:pt x="0" y="912"/>
                    </a:lnTo>
                    <a:close/>
                  </a:path>
                </a:pathLst>
              </a:custGeom>
              <a:solidFill>
                <a:srgbClr val="80808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prstClr val="black"/>
                  </a:solidFill>
                  <a:latin typeface="Calibri" charset="0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17443" name="Line 14"/>
              <p:cNvSpPr>
                <a:spLocks noChangeShapeType="1"/>
              </p:cNvSpPr>
              <p:nvPr/>
            </p:nvSpPr>
            <p:spPr bwMode="auto">
              <a:xfrm flipH="1">
                <a:off x="3072" y="2304"/>
                <a:ext cx="8" cy="48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prstClr val="black"/>
                  </a:solidFill>
                  <a:latin typeface="Calibri" charset="0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17444" name="Line 15"/>
              <p:cNvSpPr>
                <a:spLocks noChangeShapeType="1"/>
              </p:cNvSpPr>
              <p:nvPr/>
            </p:nvSpPr>
            <p:spPr bwMode="auto">
              <a:xfrm>
                <a:off x="2160" y="2304"/>
                <a:ext cx="0" cy="48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prstClr val="black"/>
                  </a:solidFill>
                  <a:latin typeface="Calibri" charset="0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17445" name="Line 27"/>
              <p:cNvSpPr>
                <a:spLocks noChangeShapeType="1"/>
              </p:cNvSpPr>
              <p:nvPr/>
            </p:nvSpPr>
            <p:spPr bwMode="auto">
              <a:xfrm flipH="1" flipV="1">
                <a:off x="1968" y="2208"/>
                <a:ext cx="200" cy="115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prstClr val="black"/>
                  </a:solidFill>
                  <a:latin typeface="Calibri" charset="0"/>
                  <a:ea typeface="ＭＳ Ｐゴシック" charset="0"/>
                  <a:cs typeface="Arial" charset="0"/>
                </a:endParaRPr>
              </a:p>
            </p:txBody>
          </p:sp>
        </p:grpSp>
        <p:sp>
          <p:nvSpPr>
            <p:cNvPr id="17431" name="Line 19"/>
            <p:cNvSpPr>
              <a:spLocks noChangeShapeType="1"/>
            </p:cNvSpPr>
            <p:nvPr/>
          </p:nvSpPr>
          <p:spPr bwMode="auto">
            <a:xfrm flipV="1">
              <a:off x="5334000" y="2318654"/>
              <a:ext cx="1219200" cy="10668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17432" name="Line 23"/>
            <p:cNvSpPr>
              <a:spLocks noChangeShapeType="1"/>
            </p:cNvSpPr>
            <p:nvPr/>
          </p:nvSpPr>
          <p:spPr bwMode="auto">
            <a:xfrm flipH="1" flipV="1">
              <a:off x="2654300" y="2471054"/>
              <a:ext cx="1231900" cy="9144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17433" name="Line 16"/>
            <p:cNvSpPr>
              <a:spLocks noChangeShapeType="1"/>
            </p:cNvSpPr>
            <p:nvPr/>
          </p:nvSpPr>
          <p:spPr bwMode="auto">
            <a:xfrm flipH="1">
              <a:off x="5321300" y="2158317"/>
              <a:ext cx="546100" cy="312737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17434" name="TextBox 27"/>
            <p:cNvSpPr txBox="1">
              <a:spLocks noChangeArrowheads="1"/>
            </p:cNvSpPr>
            <p:nvPr/>
          </p:nvSpPr>
          <p:spPr bwMode="auto">
            <a:xfrm>
              <a:off x="2122712" y="2971760"/>
              <a:ext cx="36740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800" b="1">
                  <a:solidFill>
                    <a:prstClr val="black"/>
                  </a:solidFill>
                  <a:cs typeface="Arial" charset="0"/>
                </a:rPr>
                <a:t>0</a:t>
              </a:r>
              <a:endParaRPr lang="en-US" sz="2800" baseline="-25000">
                <a:solidFill>
                  <a:prstClr val="black"/>
                </a:solidFill>
                <a:cs typeface="Arial" charset="0"/>
              </a:endParaRPr>
            </a:p>
          </p:txBody>
        </p:sp>
        <p:sp>
          <p:nvSpPr>
            <p:cNvPr id="17435" name="Line 2"/>
            <p:cNvSpPr>
              <a:spLocks noChangeShapeType="1"/>
            </p:cNvSpPr>
            <p:nvPr/>
          </p:nvSpPr>
          <p:spPr bwMode="auto">
            <a:xfrm flipH="1" flipV="1">
              <a:off x="3722913" y="1469545"/>
              <a:ext cx="2982685" cy="1774369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17436" name="Oval 26"/>
            <p:cNvSpPr>
              <a:spLocks noChangeArrowheads="1"/>
            </p:cNvSpPr>
            <p:nvPr/>
          </p:nvSpPr>
          <p:spPr bwMode="auto">
            <a:xfrm>
              <a:off x="4197342" y="1719945"/>
              <a:ext cx="114300" cy="114300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ＭＳ Ｐゴシック" charset="0"/>
                <a:cs typeface="Arial" charset="0"/>
              </a:endParaRPr>
            </a:p>
          </p:txBody>
        </p:sp>
        <p:pic>
          <p:nvPicPr>
            <p:cNvPr id="17437" name="Picture 5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07583" y="3125599"/>
              <a:ext cx="182570" cy="2510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52" name="Straight Arrow Connector 51"/>
            <p:cNvCxnSpPr>
              <a:stCxn id="17442" idx="0"/>
            </p:cNvCxnSpPr>
            <p:nvPr/>
          </p:nvCxnSpPr>
          <p:spPr>
            <a:xfrm flipV="1">
              <a:off x="2502137" y="2067828"/>
              <a:ext cx="1395461" cy="1165225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439" name="Oval 25"/>
            <p:cNvSpPr>
              <a:spLocks noChangeArrowheads="1"/>
            </p:cNvSpPr>
            <p:nvPr/>
          </p:nvSpPr>
          <p:spPr bwMode="auto">
            <a:xfrm>
              <a:off x="3025775" y="2737754"/>
              <a:ext cx="76200" cy="76200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ＭＳ Ｐゴシック" charset="0"/>
                <a:cs typeface="Arial" charset="0"/>
              </a:endParaRPr>
            </a:p>
          </p:txBody>
        </p:sp>
        <p:cxnSp>
          <p:nvCxnSpPr>
            <p:cNvPr id="55" name="Straight Arrow Connector 54"/>
            <p:cNvCxnSpPr>
              <a:stCxn id="17442" idx="1"/>
            </p:cNvCxnSpPr>
            <p:nvPr/>
          </p:nvCxnSpPr>
          <p:spPr>
            <a:xfrm flipH="1" flipV="1">
              <a:off x="4767577" y="2078940"/>
              <a:ext cx="1925703" cy="1154113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441" name="Oval 24"/>
            <p:cNvSpPr>
              <a:spLocks noChangeArrowheads="1"/>
            </p:cNvSpPr>
            <p:nvPr/>
          </p:nvSpPr>
          <p:spPr bwMode="auto">
            <a:xfrm>
              <a:off x="5936383" y="2775866"/>
              <a:ext cx="76200" cy="76200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ＭＳ Ｐゴシック" charset="0"/>
                <a:cs typeface="Arial" charset="0"/>
              </a:endParaRPr>
            </a:p>
          </p:txBody>
        </p:sp>
      </p:grpSp>
      <p:pic>
        <p:nvPicPr>
          <p:cNvPr id="39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838" y="3905250"/>
            <a:ext cx="593725" cy="44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3905250"/>
            <a:ext cx="67468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2" name="Picture 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379" y="4487803"/>
            <a:ext cx="479425" cy="407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" name="TextBox 46"/>
          <p:cNvSpPr txBox="1">
            <a:spLocks noChangeArrowheads="1"/>
          </p:cNvSpPr>
          <p:nvPr/>
        </p:nvSpPr>
        <p:spPr bwMode="auto">
          <a:xfrm>
            <a:off x="1354138" y="3911600"/>
            <a:ext cx="236314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prstClr val="black"/>
                </a:solidFill>
                <a:latin typeface="+mn-ea"/>
                <a:ea typeface="+mn-ea"/>
                <a:cs typeface="Arial" charset="0"/>
              </a:rPr>
              <a:t>: </a:t>
            </a:r>
            <a:r>
              <a:rPr lang="zh-CN" altLang="en-US" sz="2000" dirty="0">
                <a:solidFill>
                  <a:prstClr val="black"/>
                </a:solidFill>
                <a:latin typeface="+mn-ea"/>
                <a:ea typeface="+mn-ea"/>
                <a:cs typeface="Arial" charset="0"/>
              </a:rPr>
              <a:t>左相机内参数矩阵</a:t>
            </a:r>
            <a:endParaRPr lang="en-US" sz="2000" dirty="0">
              <a:solidFill>
                <a:prstClr val="black"/>
              </a:solidFill>
              <a:latin typeface="+mn-ea"/>
              <a:ea typeface="+mn-ea"/>
              <a:cs typeface="Arial" charset="0"/>
            </a:endParaRPr>
          </a:p>
        </p:txBody>
      </p:sp>
      <p:sp>
        <p:nvSpPr>
          <p:cNvPr id="49" name="TextBox 48"/>
          <p:cNvSpPr txBox="1">
            <a:spLocks noChangeArrowheads="1"/>
          </p:cNvSpPr>
          <p:nvPr/>
        </p:nvSpPr>
        <p:spPr bwMode="auto">
          <a:xfrm>
            <a:off x="5049838" y="3886200"/>
            <a:ext cx="249299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 altLang="zh-CN" sz="2000" dirty="0">
                <a:solidFill>
                  <a:prstClr val="black"/>
                </a:solidFill>
                <a:latin typeface="+mn-ea"/>
                <a:ea typeface="+mn-ea"/>
                <a:cs typeface="Arial" charset="0"/>
              </a:rPr>
              <a:t>: </a:t>
            </a:r>
            <a:r>
              <a:rPr lang="zh-CN" altLang="en-US" sz="2000" dirty="0">
                <a:solidFill>
                  <a:prstClr val="black"/>
                </a:solidFill>
                <a:latin typeface="+mn-ea"/>
                <a:ea typeface="+mn-ea"/>
                <a:cs typeface="Arial" charset="0"/>
              </a:rPr>
              <a:t>右相机内参数矩阵</a:t>
            </a:r>
          </a:p>
        </p:txBody>
      </p:sp>
      <p:sp>
        <p:nvSpPr>
          <p:cNvPr id="50" name="TextBox 49"/>
          <p:cNvSpPr txBox="1">
            <a:spLocks noChangeArrowheads="1"/>
          </p:cNvSpPr>
          <p:nvPr/>
        </p:nvSpPr>
        <p:spPr bwMode="auto">
          <a:xfrm>
            <a:off x="1216004" y="4486215"/>
            <a:ext cx="287610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prstClr val="black"/>
                </a:solidFill>
                <a:latin typeface="+mn-ea"/>
                <a:ea typeface="+mn-ea"/>
                <a:cs typeface="Arial" charset="0"/>
              </a:rPr>
              <a:t>: </a:t>
            </a:r>
            <a:r>
              <a:rPr lang="zh-CN" altLang="en-US" sz="2000" dirty="0">
                <a:solidFill>
                  <a:prstClr val="black"/>
                </a:solidFill>
                <a:latin typeface="+mn-ea"/>
                <a:ea typeface="+mn-ea"/>
                <a:cs typeface="Arial" charset="0"/>
              </a:rPr>
              <a:t>左右相机间的相对旋转</a:t>
            </a:r>
            <a:endParaRPr lang="en-US" sz="2000" dirty="0">
              <a:solidFill>
                <a:prstClr val="black"/>
              </a:solidFill>
              <a:latin typeface="+mn-ea"/>
              <a:ea typeface="+mn-ea"/>
              <a:cs typeface="Arial" charset="0"/>
            </a:endParaRPr>
          </a:p>
        </p:txBody>
      </p:sp>
      <p:sp>
        <p:nvSpPr>
          <p:cNvPr id="43" name="标题 1"/>
          <p:cNvSpPr txBox="1">
            <a:spLocks/>
          </p:cNvSpPr>
          <p:nvPr/>
        </p:nvSpPr>
        <p:spPr>
          <a:xfrm>
            <a:off x="628650" y="365127"/>
            <a:ext cx="7886700" cy="903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两视图几何</a:t>
            </a:r>
            <a:r>
              <a:rPr lang="en-US" altLang="zh-CN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——Fundamental matrix</a:t>
            </a:r>
            <a:endParaRPr lang="zh-CN" altLang="en-US" dirty="0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5" name="TextBox 44"/>
          <p:cNvSpPr txBox="1">
            <a:spLocks noChangeArrowheads="1"/>
          </p:cNvSpPr>
          <p:nvPr/>
        </p:nvSpPr>
        <p:spPr bwMode="auto">
          <a:xfrm>
            <a:off x="5023622" y="4495680"/>
            <a:ext cx="236314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prstClr val="black"/>
                </a:solidFill>
                <a:latin typeface="+mn-ea"/>
                <a:ea typeface="+mn-ea"/>
                <a:cs typeface="Arial" charset="0"/>
              </a:rPr>
              <a:t>: </a:t>
            </a:r>
            <a:r>
              <a:rPr lang="zh-CN" altLang="en-US" sz="2000" dirty="0">
                <a:solidFill>
                  <a:prstClr val="black"/>
                </a:solidFill>
                <a:latin typeface="+mn-ea"/>
                <a:ea typeface="+mn-ea"/>
                <a:cs typeface="Arial" charset="0"/>
              </a:rPr>
              <a:t>左右相机间的平移</a:t>
            </a:r>
            <a:endParaRPr lang="en-US" sz="2000" dirty="0">
              <a:solidFill>
                <a:prstClr val="black"/>
              </a:solidFill>
              <a:latin typeface="+mn-ea"/>
              <a:ea typeface="+mn-ea"/>
              <a:cs typeface="Arial" charset="0"/>
            </a:endParaRPr>
          </a:p>
        </p:txBody>
      </p:sp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8194" y="4495912"/>
            <a:ext cx="228600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4" name="Picture 8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162" y="5230353"/>
            <a:ext cx="3600032" cy="11507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" name="Picture 2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5804" y="5590060"/>
            <a:ext cx="2363712" cy="4313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6475826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11" name="Group 50"/>
          <p:cNvGrpSpPr>
            <a:grpSpLocks/>
          </p:cNvGrpSpPr>
          <p:nvPr/>
        </p:nvGrpSpPr>
        <p:grpSpPr bwMode="auto">
          <a:xfrm>
            <a:off x="2122488" y="1328738"/>
            <a:ext cx="4867275" cy="2514600"/>
            <a:chOff x="2122712" y="1328053"/>
            <a:chExt cx="4867441" cy="2514601"/>
          </a:xfrm>
        </p:grpSpPr>
        <p:pic>
          <p:nvPicPr>
            <p:cNvPr id="17423" name="Picture 7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54656" y="2526063"/>
              <a:ext cx="193982" cy="2367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424" name="Picture 6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35565" y="2474137"/>
              <a:ext cx="239624" cy="2424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425" name="Freeform 3"/>
            <p:cNvSpPr>
              <a:spLocks/>
            </p:cNvSpPr>
            <p:nvPr/>
          </p:nvSpPr>
          <p:spPr bwMode="auto">
            <a:xfrm>
              <a:off x="2654300" y="1785254"/>
              <a:ext cx="1219200" cy="2057400"/>
            </a:xfrm>
            <a:custGeom>
              <a:avLst/>
              <a:gdLst>
                <a:gd name="T0" fmla="*/ 0 w 768"/>
                <a:gd name="T1" fmla="*/ 0 h 1104"/>
                <a:gd name="T2" fmla="*/ 0 w 768"/>
                <a:gd name="T3" fmla="*/ 2147483647 h 1104"/>
                <a:gd name="T4" fmla="*/ 1935480000 w 768"/>
                <a:gd name="T5" fmla="*/ 2147483647 h 1104"/>
                <a:gd name="T6" fmla="*/ 1935480000 w 768"/>
                <a:gd name="T7" fmla="*/ 1333614507 h 1104"/>
                <a:gd name="T8" fmla="*/ 0 w 768"/>
                <a:gd name="T9" fmla="*/ 0 h 110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68"/>
                <a:gd name="T16" fmla="*/ 0 h 1104"/>
                <a:gd name="T17" fmla="*/ 768 w 768"/>
                <a:gd name="T18" fmla="*/ 1104 h 110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68" h="1104">
                  <a:moveTo>
                    <a:pt x="0" y="0"/>
                  </a:moveTo>
                  <a:lnTo>
                    <a:pt x="0" y="720"/>
                  </a:lnTo>
                  <a:lnTo>
                    <a:pt x="768" y="1104"/>
                  </a:lnTo>
                  <a:lnTo>
                    <a:pt x="768" y="38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17426" name="Freeform 4"/>
            <p:cNvSpPr>
              <a:spLocks/>
            </p:cNvSpPr>
            <p:nvPr/>
          </p:nvSpPr>
          <p:spPr bwMode="auto">
            <a:xfrm flipH="1">
              <a:off x="5321300" y="1785254"/>
              <a:ext cx="1219200" cy="1981200"/>
            </a:xfrm>
            <a:custGeom>
              <a:avLst/>
              <a:gdLst>
                <a:gd name="T0" fmla="*/ 0 w 768"/>
                <a:gd name="T1" fmla="*/ 0 h 1104"/>
                <a:gd name="T2" fmla="*/ 0 w 768"/>
                <a:gd name="T3" fmla="*/ 2147483647 h 1104"/>
                <a:gd name="T4" fmla="*/ 1935480000 w 768"/>
                <a:gd name="T5" fmla="*/ 2147483647 h 1104"/>
                <a:gd name="T6" fmla="*/ 1935480000 w 768"/>
                <a:gd name="T7" fmla="*/ 1236658221 h 1104"/>
                <a:gd name="T8" fmla="*/ 0 w 768"/>
                <a:gd name="T9" fmla="*/ 0 h 110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68"/>
                <a:gd name="T16" fmla="*/ 0 h 1104"/>
                <a:gd name="T17" fmla="*/ 768 w 768"/>
                <a:gd name="T18" fmla="*/ 1104 h 110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68" h="1104">
                  <a:moveTo>
                    <a:pt x="0" y="0"/>
                  </a:moveTo>
                  <a:lnTo>
                    <a:pt x="0" y="720"/>
                  </a:lnTo>
                  <a:lnTo>
                    <a:pt x="768" y="1104"/>
                  </a:lnTo>
                  <a:lnTo>
                    <a:pt x="768" y="38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17427" name="Line 5"/>
            <p:cNvSpPr>
              <a:spLocks noChangeShapeType="1"/>
            </p:cNvSpPr>
            <p:nvPr/>
          </p:nvSpPr>
          <p:spPr bwMode="auto">
            <a:xfrm flipV="1">
              <a:off x="2503714" y="1328053"/>
              <a:ext cx="2284186" cy="1915863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8" name="Oval 8"/>
            <p:cNvSpPr>
              <a:spLocks noChangeArrowheads="1"/>
            </p:cNvSpPr>
            <p:nvPr/>
          </p:nvSpPr>
          <p:spPr bwMode="auto">
            <a:xfrm>
              <a:off x="2437048" y="3167966"/>
              <a:ext cx="130179" cy="130175"/>
            </a:xfrm>
            <a:prstGeom prst="ellipse">
              <a:avLst/>
            </a:prstGeom>
            <a:solidFill>
              <a:srgbClr val="000000"/>
            </a:solidFill>
            <a:ln w="12700">
              <a:solidFill>
                <a:schemeClr val="tx1">
                  <a:lumMod val="95000"/>
                  <a:lumOff val="5000"/>
                </a:schemeClr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defTabSz="914400">
                <a:defRPr/>
              </a:pPr>
              <a:endParaRPr lang="en-US">
                <a:solidFill>
                  <a:prstClr val="black"/>
                </a:solidFill>
                <a:latin typeface="Calibri"/>
                <a:ea typeface="ＭＳ Ｐゴシック" charset="0"/>
                <a:cs typeface="Arial" charset="0"/>
              </a:endParaRPr>
            </a:p>
          </p:txBody>
        </p:sp>
        <p:sp>
          <p:nvSpPr>
            <p:cNvPr id="9" name="Oval 9"/>
            <p:cNvSpPr>
              <a:spLocks noChangeArrowheads="1"/>
            </p:cNvSpPr>
            <p:nvPr/>
          </p:nvSpPr>
          <p:spPr bwMode="auto">
            <a:xfrm>
              <a:off x="6628191" y="3167966"/>
              <a:ext cx="130179" cy="130175"/>
            </a:xfrm>
            <a:prstGeom prst="ellipse">
              <a:avLst/>
            </a:prstGeom>
            <a:solidFill>
              <a:srgbClr val="000000"/>
            </a:solidFill>
            <a:ln w="12700">
              <a:solidFill>
                <a:schemeClr val="tx1">
                  <a:lumMod val="95000"/>
                  <a:lumOff val="5000"/>
                </a:schemeClr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defTabSz="914400">
                <a:defRPr/>
              </a:pPr>
              <a:endParaRPr lang="en-US">
                <a:solidFill>
                  <a:prstClr val="black"/>
                </a:solidFill>
                <a:latin typeface="Calibri"/>
                <a:ea typeface="ＭＳ Ｐゴシック" charset="0"/>
                <a:cs typeface="Arial" charset="0"/>
              </a:endParaRPr>
            </a:p>
          </p:txBody>
        </p:sp>
        <p:grpSp>
          <p:nvGrpSpPr>
            <p:cNvPr id="17430" name="Group 12"/>
            <p:cNvGrpSpPr>
              <a:grpSpLocks/>
            </p:cNvGrpSpPr>
            <p:nvPr/>
          </p:nvGrpSpPr>
          <p:grpSpPr bwMode="auto">
            <a:xfrm>
              <a:off x="2501901" y="1785254"/>
              <a:ext cx="4191000" cy="1447800"/>
              <a:chOff x="1296" y="1872"/>
              <a:chExt cx="2640" cy="912"/>
            </a:xfrm>
          </p:grpSpPr>
          <p:sp>
            <p:nvSpPr>
              <p:cNvPr id="17442" name="Freeform 13"/>
              <p:cNvSpPr>
                <a:spLocks/>
              </p:cNvSpPr>
              <p:nvPr/>
            </p:nvSpPr>
            <p:spPr bwMode="auto">
              <a:xfrm>
                <a:off x="1296" y="1872"/>
                <a:ext cx="2640" cy="912"/>
              </a:xfrm>
              <a:custGeom>
                <a:avLst/>
                <a:gdLst>
                  <a:gd name="T0" fmla="*/ 0 w 2640"/>
                  <a:gd name="T1" fmla="*/ 912 h 912"/>
                  <a:gd name="T2" fmla="*/ 2640 w 2640"/>
                  <a:gd name="T3" fmla="*/ 912 h 912"/>
                  <a:gd name="T4" fmla="*/ 1104 w 2640"/>
                  <a:gd name="T5" fmla="*/ 0 h 912"/>
                  <a:gd name="T6" fmla="*/ 0 w 2640"/>
                  <a:gd name="T7" fmla="*/ 912 h 91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640"/>
                  <a:gd name="T13" fmla="*/ 0 h 912"/>
                  <a:gd name="T14" fmla="*/ 2640 w 2640"/>
                  <a:gd name="T15" fmla="*/ 912 h 91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640" h="912">
                    <a:moveTo>
                      <a:pt x="0" y="912"/>
                    </a:moveTo>
                    <a:lnTo>
                      <a:pt x="2640" y="912"/>
                    </a:lnTo>
                    <a:lnTo>
                      <a:pt x="1104" y="0"/>
                    </a:lnTo>
                    <a:lnTo>
                      <a:pt x="0" y="912"/>
                    </a:lnTo>
                    <a:close/>
                  </a:path>
                </a:pathLst>
              </a:custGeom>
              <a:solidFill>
                <a:srgbClr val="80808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prstClr val="black"/>
                  </a:solidFill>
                  <a:latin typeface="Calibri" charset="0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17443" name="Line 14"/>
              <p:cNvSpPr>
                <a:spLocks noChangeShapeType="1"/>
              </p:cNvSpPr>
              <p:nvPr/>
            </p:nvSpPr>
            <p:spPr bwMode="auto">
              <a:xfrm flipH="1">
                <a:off x="3072" y="2304"/>
                <a:ext cx="8" cy="48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prstClr val="black"/>
                  </a:solidFill>
                  <a:latin typeface="Calibri" charset="0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17444" name="Line 15"/>
              <p:cNvSpPr>
                <a:spLocks noChangeShapeType="1"/>
              </p:cNvSpPr>
              <p:nvPr/>
            </p:nvSpPr>
            <p:spPr bwMode="auto">
              <a:xfrm>
                <a:off x="2160" y="2304"/>
                <a:ext cx="0" cy="48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prstClr val="black"/>
                  </a:solidFill>
                  <a:latin typeface="Calibri" charset="0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17445" name="Line 27"/>
              <p:cNvSpPr>
                <a:spLocks noChangeShapeType="1"/>
              </p:cNvSpPr>
              <p:nvPr/>
            </p:nvSpPr>
            <p:spPr bwMode="auto">
              <a:xfrm flipH="1" flipV="1">
                <a:off x="1968" y="2208"/>
                <a:ext cx="200" cy="115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prstClr val="black"/>
                  </a:solidFill>
                  <a:latin typeface="Calibri" charset="0"/>
                  <a:ea typeface="ＭＳ Ｐゴシック" charset="0"/>
                  <a:cs typeface="Arial" charset="0"/>
                </a:endParaRPr>
              </a:p>
            </p:txBody>
          </p:sp>
        </p:grpSp>
        <p:sp>
          <p:nvSpPr>
            <p:cNvPr id="17431" name="Line 19"/>
            <p:cNvSpPr>
              <a:spLocks noChangeShapeType="1"/>
            </p:cNvSpPr>
            <p:nvPr/>
          </p:nvSpPr>
          <p:spPr bwMode="auto">
            <a:xfrm flipV="1">
              <a:off x="5334000" y="2318654"/>
              <a:ext cx="1219200" cy="10668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17432" name="Line 23"/>
            <p:cNvSpPr>
              <a:spLocks noChangeShapeType="1"/>
            </p:cNvSpPr>
            <p:nvPr/>
          </p:nvSpPr>
          <p:spPr bwMode="auto">
            <a:xfrm flipH="1" flipV="1">
              <a:off x="2654300" y="2471054"/>
              <a:ext cx="1231900" cy="9144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17433" name="Line 16"/>
            <p:cNvSpPr>
              <a:spLocks noChangeShapeType="1"/>
            </p:cNvSpPr>
            <p:nvPr/>
          </p:nvSpPr>
          <p:spPr bwMode="auto">
            <a:xfrm flipH="1">
              <a:off x="5321300" y="2158317"/>
              <a:ext cx="546100" cy="312737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17434" name="TextBox 27"/>
            <p:cNvSpPr txBox="1">
              <a:spLocks noChangeArrowheads="1"/>
            </p:cNvSpPr>
            <p:nvPr/>
          </p:nvSpPr>
          <p:spPr bwMode="auto">
            <a:xfrm>
              <a:off x="2122712" y="2971760"/>
              <a:ext cx="36740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800" b="1">
                  <a:solidFill>
                    <a:prstClr val="black"/>
                  </a:solidFill>
                  <a:cs typeface="Arial" charset="0"/>
                </a:rPr>
                <a:t>0</a:t>
              </a:r>
              <a:endParaRPr lang="en-US" sz="2800" baseline="-25000">
                <a:solidFill>
                  <a:prstClr val="black"/>
                </a:solidFill>
                <a:cs typeface="Arial" charset="0"/>
              </a:endParaRPr>
            </a:p>
          </p:txBody>
        </p:sp>
        <p:sp>
          <p:nvSpPr>
            <p:cNvPr id="17435" name="Line 2"/>
            <p:cNvSpPr>
              <a:spLocks noChangeShapeType="1"/>
            </p:cNvSpPr>
            <p:nvPr/>
          </p:nvSpPr>
          <p:spPr bwMode="auto">
            <a:xfrm flipH="1" flipV="1">
              <a:off x="3722913" y="1469545"/>
              <a:ext cx="2982685" cy="1774369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17436" name="Oval 26"/>
            <p:cNvSpPr>
              <a:spLocks noChangeArrowheads="1"/>
            </p:cNvSpPr>
            <p:nvPr/>
          </p:nvSpPr>
          <p:spPr bwMode="auto">
            <a:xfrm>
              <a:off x="4197342" y="1719945"/>
              <a:ext cx="114300" cy="114300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ＭＳ Ｐゴシック" charset="0"/>
                <a:cs typeface="Arial" charset="0"/>
              </a:endParaRPr>
            </a:p>
          </p:txBody>
        </p:sp>
        <p:pic>
          <p:nvPicPr>
            <p:cNvPr id="17437" name="Picture 5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07583" y="3125599"/>
              <a:ext cx="182570" cy="2510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52" name="Straight Arrow Connector 51"/>
            <p:cNvCxnSpPr>
              <a:stCxn id="17442" idx="0"/>
            </p:cNvCxnSpPr>
            <p:nvPr/>
          </p:nvCxnSpPr>
          <p:spPr>
            <a:xfrm flipV="1">
              <a:off x="2502137" y="2067828"/>
              <a:ext cx="1395461" cy="1165225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439" name="Oval 25"/>
            <p:cNvSpPr>
              <a:spLocks noChangeArrowheads="1"/>
            </p:cNvSpPr>
            <p:nvPr/>
          </p:nvSpPr>
          <p:spPr bwMode="auto">
            <a:xfrm>
              <a:off x="3025775" y="2737754"/>
              <a:ext cx="76200" cy="76200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ＭＳ Ｐゴシック" charset="0"/>
                <a:cs typeface="Arial" charset="0"/>
              </a:endParaRPr>
            </a:p>
          </p:txBody>
        </p:sp>
        <p:cxnSp>
          <p:nvCxnSpPr>
            <p:cNvPr id="55" name="Straight Arrow Connector 54"/>
            <p:cNvCxnSpPr>
              <a:stCxn id="17442" idx="1"/>
            </p:cNvCxnSpPr>
            <p:nvPr/>
          </p:nvCxnSpPr>
          <p:spPr>
            <a:xfrm flipH="1" flipV="1">
              <a:off x="4767577" y="2078940"/>
              <a:ext cx="1925703" cy="1154113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441" name="Oval 24"/>
            <p:cNvSpPr>
              <a:spLocks noChangeArrowheads="1"/>
            </p:cNvSpPr>
            <p:nvPr/>
          </p:nvSpPr>
          <p:spPr bwMode="auto">
            <a:xfrm>
              <a:off x="5936383" y="2775866"/>
              <a:ext cx="76200" cy="76200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ＭＳ Ｐゴシック" charset="0"/>
                <a:cs typeface="Arial" charset="0"/>
              </a:endParaRPr>
            </a:p>
          </p:txBody>
        </p:sp>
      </p:grpSp>
      <p:pic>
        <p:nvPicPr>
          <p:cNvPr id="189442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5105400"/>
            <a:ext cx="5314950" cy="639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" name="Right Brace 39"/>
          <p:cNvSpPr/>
          <p:nvPr/>
        </p:nvSpPr>
        <p:spPr>
          <a:xfrm rot="5400000">
            <a:off x="3018632" y="4244181"/>
            <a:ext cx="260350" cy="3211513"/>
          </a:xfrm>
          <a:prstGeom prst="rightBrace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defTabSz="914400">
              <a:defRPr/>
            </a:pPr>
            <a:endParaRPr lang="en-US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189443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5288" y="6034088"/>
            <a:ext cx="436562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6" name="Straight Arrow Connector 45"/>
          <p:cNvCxnSpPr/>
          <p:nvPr/>
        </p:nvCxnSpPr>
        <p:spPr>
          <a:xfrm rot="10800000">
            <a:off x="3448050" y="6273800"/>
            <a:ext cx="1022350" cy="87313"/>
          </a:xfrm>
          <a:prstGeom prst="straightConnector1">
            <a:avLst/>
          </a:prstGeom>
          <a:ln w="444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>
            <a:spLocks noChangeArrowheads="1"/>
          </p:cNvSpPr>
          <p:nvPr/>
        </p:nvSpPr>
        <p:spPr bwMode="auto">
          <a:xfrm>
            <a:off x="4459288" y="6045200"/>
            <a:ext cx="3697287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2800" dirty="0">
                <a:solidFill>
                  <a:prstClr val="black"/>
                </a:solidFill>
                <a:cs typeface="Arial" charset="0"/>
              </a:rPr>
              <a:t>the </a:t>
            </a:r>
            <a:r>
              <a:rPr lang="en-US" altLang="zh-CN" sz="2800" dirty="0">
                <a:solidFill>
                  <a:prstClr val="black"/>
                </a:solidFill>
                <a:ea typeface="宋体" charset="0"/>
                <a:cs typeface="宋体" charset="0"/>
              </a:rPr>
              <a:t>Fundamental</a:t>
            </a:r>
            <a:r>
              <a:rPr lang="en-US" sz="2800" dirty="0">
                <a:solidFill>
                  <a:prstClr val="black"/>
                </a:solidFill>
                <a:cs typeface="Arial" charset="0"/>
              </a:rPr>
              <a:t> matrix</a:t>
            </a:r>
          </a:p>
        </p:txBody>
      </p:sp>
      <p:pic>
        <p:nvPicPr>
          <p:cNvPr id="39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838" y="3905250"/>
            <a:ext cx="593725" cy="44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" name="Picture 3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3905250"/>
            <a:ext cx="67468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2" name="Picture 4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379" y="4487803"/>
            <a:ext cx="479425" cy="407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" name="TextBox 46"/>
          <p:cNvSpPr txBox="1">
            <a:spLocks noChangeArrowheads="1"/>
          </p:cNvSpPr>
          <p:nvPr/>
        </p:nvSpPr>
        <p:spPr bwMode="auto">
          <a:xfrm>
            <a:off x="1354138" y="3911600"/>
            <a:ext cx="236314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prstClr val="black"/>
                </a:solidFill>
                <a:latin typeface="+mn-ea"/>
                <a:ea typeface="+mn-ea"/>
                <a:cs typeface="Arial" charset="0"/>
              </a:rPr>
              <a:t>: </a:t>
            </a:r>
            <a:r>
              <a:rPr lang="zh-CN" altLang="en-US" sz="2000" dirty="0">
                <a:solidFill>
                  <a:prstClr val="black"/>
                </a:solidFill>
                <a:latin typeface="+mn-ea"/>
                <a:ea typeface="+mn-ea"/>
                <a:cs typeface="Arial" charset="0"/>
              </a:rPr>
              <a:t>左相机内参数矩阵</a:t>
            </a:r>
            <a:endParaRPr lang="en-US" sz="2000" dirty="0">
              <a:solidFill>
                <a:prstClr val="black"/>
              </a:solidFill>
              <a:latin typeface="+mn-ea"/>
              <a:ea typeface="+mn-ea"/>
              <a:cs typeface="Arial" charset="0"/>
            </a:endParaRPr>
          </a:p>
        </p:txBody>
      </p:sp>
      <p:sp>
        <p:nvSpPr>
          <p:cNvPr id="49" name="TextBox 48"/>
          <p:cNvSpPr txBox="1">
            <a:spLocks noChangeArrowheads="1"/>
          </p:cNvSpPr>
          <p:nvPr/>
        </p:nvSpPr>
        <p:spPr bwMode="auto">
          <a:xfrm>
            <a:off x="5049838" y="3886200"/>
            <a:ext cx="249299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 altLang="zh-CN" sz="2000" dirty="0">
                <a:solidFill>
                  <a:prstClr val="black"/>
                </a:solidFill>
                <a:latin typeface="+mn-ea"/>
                <a:ea typeface="+mn-ea"/>
                <a:cs typeface="Arial" charset="0"/>
              </a:rPr>
              <a:t>: </a:t>
            </a:r>
            <a:r>
              <a:rPr lang="zh-CN" altLang="en-US" sz="2000" dirty="0">
                <a:solidFill>
                  <a:prstClr val="black"/>
                </a:solidFill>
                <a:latin typeface="+mn-ea"/>
                <a:ea typeface="+mn-ea"/>
                <a:cs typeface="Arial" charset="0"/>
              </a:rPr>
              <a:t>右相机内参数矩阵</a:t>
            </a:r>
          </a:p>
        </p:txBody>
      </p:sp>
      <p:sp>
        <p:nvSpPr>
          <p:cNvPr id="50" name="TextBox 49"/>
          <p:cNvSpPr txBox="1">
            <a:spLocks noChangeArrowheads="1"/>
          </p:cNvSpPr>
          <p:nvPr/>
        </p:nvSpPr>
        <p:spPr bwMode="auto">
          <a:xfrm>
            <a:off x="1216004" y="4486215"/>
            <a:ext cx="287610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prstClr val="black"/>
                </a:solidFill>
                <a:latin typeface="+mn-ea"/>
                <a:ea typeface="+mn-ea"/>
                <a:cs typeface="Arial" charset="0"/>
              </a:rPr>
              <a:t>: </a:t>
            </a:r>
            <a:r>
              <a:rPr lang="zh-CN" altLang="en-US" sz="2000" dirty="0">
                <a:solidFill>
                  <a:prstClr val="black"/>
                </a:solidFill>
                <a:latin typeface="+mn-ea"/>
                <a:ea typeface="+mn-ea"/>
                <a:cs typeface="Arial" charset="0"/>
              </a:rPr>
              <a:t>左右相机间的相对旋转</a:t>
            </a:r>
            <a:endParaRPr lang="en-US" sz="2000" dirty="0">
              <a:solidFill>
                <a:prstClr val="black"/>
              </a:solidFill>
              <a:latin typeface="+mn-ea"/>
              <a:ea typeface="+mn-ea"/>
              <a:cs typeface="Arial" charset="0"/>
            </a:endParaRPr>
          </a:p>
        </p:txBody>
      </p:sp>
      <p:sp>
        <p:nvSpPr>
          <p:cNvPr id="43" name="标题 1"/>
          <p:cNvSpPr txBox="1">
            <a:spLocks/>
          </p:cNvSpPr>
          <p:nvPr/>
        </p:nvSpPr>
        <p:spPr>
          <a:xfrm>
            <a:off x="628650" y="365127"/>
            <a:ext cx="7886700" cy="903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两视图几何</a:t>
            </a:r>
            <a:r>
              <a:rPr lang="en-US" altLang="zh-CN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——Fundamental matrix</a:t>
            </a:r>
            <a:endParaRPr lang="zh-CN" altLang="en-US" dirty="0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5" name="TextBox 44"/>
          <p:cNvSpPr txBox="1">
            <a:spLocks noChangeArrowheads="1"/>
          </p:cNvSpPr>
          <p:nvPr/>
        </p:nvSpPr>
        <p:spPr bwMode="auto">
          <a:xfrm>
            <a:off x="5023622" y="4495680"/>
            <a:ext cx="236314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prstClr val="black"/>
                </a:solidFill>
                <a:latin typeface="+mn-ea"/>
                <a:ea typeface="+mn-ea"/>
                <a:cs typeface="Arial" charset="0"/>
              </a:rPr>
              <a:t>: </a:t>
            </a:r>
            <a:r>
              <a:rPr lang="zh-CN" altLang="en-US" sz="2000" dirty="0">
                <a:solidFill>
                  <a:prstClr val="black"/>
                </a:solidFill>
                <a:latin typeface="+mn-ea"/>
                <a:ea typeface="+mn-ea"/>
                <a:cs typeface="Arial" charset="0"/>
              </a:rPr>
              <a:t>左右相机间的平移</a:t>
            </a:r>
            <a:endParaRPr lang="en-US" sz="2000" dirty="0">
              <a:solidFill>
                <a:prstClr val="black"/>
              </a:solidFill>
              <a:latin typeface="+mn-ea"/>
              <a:ea typeface="+mn-ea"/>
              <a:cs typeface="Arial" charset="0"/>
            </a:endParaRPr>
          </a:p>
        </p:txBody>
      </p:sp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8194" y="4495912"/>
            <a:ext cx="228600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5246680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604" name="Object 2"/>
          <p:cNvGraphicFramePr>
            <a:graphicFrameLocks noGrp="1" noChangeAspect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441497226"/>
              </p:ext>
            </p:extLst>
          </p:nvPr>
        </p:nvGraphicFramePr>
        <p:xfrm>
          <a:off x="3455987" y="1340768"/>
          <a:ext cx="2052117" cy="6699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992" name="方程式" r:id="rId4" imgW="622030" imgH="203112" progId="Equation.3">
                  <p:embed/>
                </p:oleObj>
              </mc:Choice>
              <mc:Fallback>
                <p:oleObj name="方程式" r:id="rId4" imgW="622030" imgH="203112" progId="Equation.3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55987" y="1340768"/>
                        <a:ext cx="2052117" cy="66993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605" name="Rectangle 6"/>
          <p:cNvSpPr>
            <a:spLocks noChangeArrowheads="1"/>
          </p:cNvSpPr>
          <p:nvPr/>
        </p:nvSpPr>
        <p:spPr bwMode="auto">
          <a:xfrm>
            <a:off x="683568" y="2276872"/>
            <a:ext cx="783178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20000"/>
              </a:spcBef>
            </a:pPr>
            <a:r>
              <a:rPr kumimoji="1" lang="zh-CN" altLang="en-US" sz="2800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给定两视图中任意一组对应点</a:t>
            </a:r>
            <a:r>
              <a:rPr kumimoji="1" lang="en-US" altLang="zh-TW" sz="2800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x </a:t>
            </a:r>
            <a:r>
              <a:rPr kumimoji="1" lang="zh-CN" altLang="en-US" sz="2800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和</a:t>
            </a:r>
            <a:r>
              <a:rPr kumimoji="1" lang="en-US" altLang="zh-TW" sz="2800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x’</a:t>
            </a:r>
            <a:r>
              <a:rPr kumimoji="1" lang="zh-CN" altLang="en-US" sz="2800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 ：</a:t>
            </a:r>
            <a:endParaRPr kumimoji="1" lang="en-US" altLang="zh-TW" sz="2800" dirty="0">
              <a:solidFill>
                <a:prstClr val="black"/>
              </a:solidFill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11" name="标题 1"/>
          <p:cNvSpPr txBox="1">
            <a:spLocks/>
          </p:cNvSpPr>
          <p:nvPr/>
        </p:nvSpPr>
        <p:spPr>
          <a:xfrm>
            <a:off x="628650" y="365127"/>
            <a:ext cx="7886700" cy="903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两视图几何</a:t>
            </a:r>
            <a:r>
              <a:rPr lang="en-US" altLang="zh-CN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——8</a:t>
            </a:r>
            <a:r>
              <a:rPr lang="zh-CN" altLang="en-US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点法</a:t>
            </a:r>
          </a:p>
        </p:txBody>
      </p:sp>
      <p:graphicFrame>
        <p:nvGraphicFramePr>
          <p:cNvPr id="1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82197914"/>
              </p:ext>
            </p:extLst>
          </p:nvPr>
        </p:nvGraphicFramePr>
        <p:xfrm>
          <a:off x="932338" y="4399919"/>
          <a:ext cx="1521719" cy="5600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993" name="Equation" r:id="rId6" imgW="622300" imgH="228600" progId="Equation.3">
                  <p:embed/>
                </p:oleObj>
              </mc:Choice>
              <mc:Fallback>
                <p:oleObj name="Equation" r:id="rId6" imgW="6223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32338" y="4399919"/>
                        <a:ext cx="1521719" cy="5600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31700342"/>
              </p:ext>
            </p:extLst>
          </p:nvPr>
        </p:nvGraphicFramePr>
        <p:xfrm>
          <a:off x="3855781" y="2877942"/>
          <a:ext cx="4456110" cy="36043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994" name="Equation" r:id="rId8" imgW="2755900" imgH="2222500" progId="Equation.3">
                  <p:embed/>
                </p:oleObj>
              </mc:Choice>
              <mc:Fallback>
                <p:oleObj name="Equation" r:id="rId8" imgW="2755900" imgH="2222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855781" y="2877942"/>
                        <a:ext cx="4456110" cy="360437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Left-Right Arrow 6"/>
          <p:cNvSpPr/>
          <p:nvPr/>
        </p:nvSpPr>
        <p:spPr>
          <a:xfrm>
            <a:off x="2771540" y="4546891"/>
            <a:ext cx="744438" cy="317512"/>
          </a:xfrm>
          <a:prstGeom prst="left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754597" y="5733256"/>
            <a:ext cx="19623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Rank(</a:t>
            </a:r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) = 2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177448" y="5763235"/>
            <a:ext cx="18453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>
                <a:latin typeface="Times New Roman" pitchFamily="18" charset="0"/>
                <a:cs typeface="Times New Roman" pitchFamily="18" charset="0"/>
              </a:rPr>
              <a:t>DoF</a:t>
            </a: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) = 7</a:t>
            </a:r>
          </a:p>
        </p:txBody>
      </p:sp>
    </p:spTree>
    <p:extLst>
      <p:ext uri="{BB962C8B-B14F-4D97-AF65-F5344CB8AC3E}">
        <p14:creationId xmlns:p14="http://schemas.microsoft.com/office/powerpoint/2010/main" val="2440412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6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05" grpId="0"/>
      <p:bldP spid="16" grpId="0" animBg="1"/>
      <p:bldP spid="17" grpId="0"/>
      <p:bldP spid="9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604" name="Object 2"/>
          <p:cNvGraphicFramePr>
            <a:graphicFrameLocks noGrp="1" noChangeAspect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098924409"/>
              </p:ext>
            </p:extLst>
          </p:nvPr>
        </p:nvGraphicFramePr>
        <p:xfrm>
          <a:off x="3455987" y="1340768"/>
          <a:ext cx="2052117" cy="6699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340" name="方程式" r:id="rId4" imgW="622030" imgH="203112" progId="Equation.3">
                  <p:embed/>
                </p:oleObj>
              </mc:Choice>
              <mc:Fallback>
                <p:oleObj name="方程式" r:id="rId4" imgW="622030" imgH="203112" progId="Equation.3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55987" y="1340768"/>
                        <a:ext cx="2052117" cy="66993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605" name="Rectangle 6"/>
          <p:cNvSpPr>
            <a:spLocks noChangeArrowheads="1"/>
          </p:cNvSpPr>
          <p:nvPr/>
        </p:nvSpPr>
        <p:spPr bwMode="auto">
          <a:xfrm>
            <a:off x="683568" y="2276872"/>
            <a:ext cx="783178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20000"/>
              </a:spcBef>
            </a:pPr>
            <a:r>
              <a:rPr kumimoji="1" lang="zh-CN" altLang="en-US" sz="2800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给定两视图中任意一组对应点</a:t>
            </a:r>
            <a:r>
              <a:rPr kumimoji="1" lang="en-US" altLang="zh-TW" sz="2800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x </a:t>
            </a:r>
            <a:r>
              <a:rPr kumimoji="1" lang="zh-CN" altLang="en-US" sz="2800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和</a:t>
            </a:r>
            <a:r>
              <a:rPr kumimoji="1" lang="en-US" altLang="zh-TW" sz="2800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x’</a:t>
            </a:r>
            <a:r>
              <a:rPr kumimoji="1" lang="zh-CN" altLang="en-US" sz="2800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 ：</a:t>
            </a:r>
            <a:endParaRPr kumimoji="1" lang="en-US" altLang="zh-TW" sz="2800" dirty="0">
              <a:solidFill>
                <a:prstClr val="black"/>
              </a:solidFill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11" name="标题 1"/>
          <p:cNvSpPr txBox="1">
            <a:spLocks/>
          </p:cNvSpPr>
          <p:nvPr/>
        </p:nvSpPr>
        <p:spPr>
          <a:xfrm>
            <a:off x="628650" y="365127"/>
            <a:ext cx="7886700" cy="903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两视图几何</a:t>
            </a:r>
            <a:r>
              <a:rPr lang="en-US" altLang="zh-CN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——8</a:t>
            </a:r>
            <a:r>
              <a:rPr lang="zh-CN" altLang="en-US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点法</a:t>
            </a:r>
          </a:p>
        </p:txBody>
      </p:sp>
      <p:graphicFrame>
        <p:nvGraphicFramePr>
          <p:cNvPr id="1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57851242"/>
              </p:ext>
            </p:extLst>
          </p:nvPr>
        </p:nvGraphicFramePr>
        <p:xfrm>
          <a:off x="932338" y="4399919"/>
          <a:ext cx="1521719" cy="5600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341" name="Equation" r:id="rId6" imgW="622300" imgH="228600" progId="Equation.3">
                  <p:embed/>
                </p:oleObj>
              </mc:Choice>
              <mc:Fallback>
                <p:oleObj name="Equation" r:id="rId6" imgW="6223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32338" y="4399919"/>
                        <a:ext cx="1521719" cy="5600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42989708"/>
              </p:ext>
            </p:extLst>
          </p:nvPr>
        </p:nvGraphicFramePr>
        <p:xfrm>
          <a:off x="3855781" y="2877942"/>
          <a:ext cx="4456110" cy="36043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342" name="Equation" r:id="rId8" imgW="2755900" imgH="2222500" progId="Equation.3">
                  <p:embed/>
                </p:oleObj>
              </mc:Choice>
              <mc:Fallback>
                <p:oleObj name="Equation" r:id="rId8" imgW="2755900" imgH="2222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855781" y="2877942"/>
                        <a:ext cx="4456110" cy="360437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Left-Right Arrow 6"/>
          <p:cNvSpPr/>
          <p:nvPr/>
        </p:nvSpPr>
        <p:spPr>
          <a:xfrm>
            <a:off x="2771540" y="4546891"/>
            <a:ext cx="744438" cy="317512"/>
          </a:xfrm>
          <a:prstGeom prst="left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754597" y="5733256"/>
            <a:ext cx="19623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Rank(</a:t>
            </a:r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) = 2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177448" y="5763235"/>
            <a:ext cx="18453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DoF</a:t>
            </a:r>
            <a:r>
              <a:rPr lang="en-US" sz="28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sz="28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sz="28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) = 8</a:t>
            </a:r>
          </a:p>
        </p:txBody>
      </p:sp>
      <p:cxnSp>
        <p:nvCxnSpPr>
          <p:cNvPr id="3" name="直接连接符 2"/>
          <p:cNvCxnSpPr/>
          <p:nvPr/>
        </p:nvCxnSpPr>
        <p:spPr>
          <a:xfrm>
            <a:off x="809143" y="5793831"/>
            <a:ext cx="1962397" cy="40206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1223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1246003"/>
              </p:ext>
            </p:extLst>
          </p:nvPr>
        </p:nvGraphicFramePr>
        <p:xfrm>
          <a:off x="228600" y="1417638"/>
          <a:ext cx="1522412" cy="560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386" name="Equation" r:id="rId3" imgW="622300" imgH="228600" progId="Equation.3">
                  <p:embed/>
                </p:oleObj>
              </mc:Choice>
              <mc:Fallback>
                <p:oleObj name="Equation" r:id="rId3" imgW="6223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28600" y="1417638"/>
                        <a:ext cx="1522412" cy="5603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31679351"/>
              </p:ext>
            </p:extLst>
          </p:nvPr>
        </p:nvGraphicFramePr>
        <p:xfrm>
          <a:off x="191345" y="1978026"/>
          <a:ext cx="8882137" cy="4818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387" name="Equation" r:id="rId5" imgW="4216400" imgH="228600" progId="Equation.3">
                  <p:embed/>
                </p:oleObj>
              </mc:Choice>
              <mc:Fallback>
                <p:oleObj name="Equation" r:id="rId5" imgW="42164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91345" y="1978026"/>
                        <a:ext cx="8882137" cy="48185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05324470"/>
              </p:ext>
            </p:extLst>
          </p:nvPr>
        </p:nvGraphicFramePr>
        <p:xfrm>
          <a:off x="449735" y="2670922"/>
          <a:ext cx="6078538" cy="3603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388" name="Equation" r:id="rId7" imgW="3759200" imgH="2222500" progId="Equation.3">
                  <p:embed/>
                </p:oleObj>
              </mc:Choice>
              <mc:Fallback>
                <p:oleObj name="Equation" r:id="rId7" imgW="3759200" imgH="2222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49735" y="2670922"/>
                        <a:ext cx="6078538" cy="3603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1907704" y="1484784"/>
            <a:ext cx="37417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给定两视图中</a:t>
            </a:r>
            <a:r>
              <a:rPr lang="en-US" altLang="zh-CN" sz="2400" dirty="0"/>
              <a:t>8</a:t>
            </a:r>
            <a:r>
              <a:rPr lang="zh-CN" altLang="en-US" sz="2400" dirty="0"/>
              <a:t>组对应点：</a:t>
            </a:r>
            <a:endParaRPr lang="en-US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1513416" y="6274547"/>
            <a:ext cx="665898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Direct Linear Transformation (DLT)</a:t>
            </a:r>
          </a:p>
        </p:txBody>
      </p:sp>
      <p:sp>
        <p:nvSpPr>
          <p:cNvPr id="12" name="Right Arrow 11"/>
          <p:cNvSpPr/>
          <p:nvPr/>
        </p:nvSpPr>
        <p:spPr>
          <a:xfrm>
            <a:off x="6781800" y="4191000"/>
            <a:ext cx="533400" cy="3810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331863"/>
              </p:ext>
            </p:extLst>
          </p:nvPr>
        </p:nvGraphicFramePr>
        <p:xfrm>
          <a:off x="7439551" y="4137025"/>
          <a:ext cx="1260475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389" name="公式" r:id="rId9" imgW="457200" imgH="177480" progId="Equation.3">
                  <p:embed/>
                </p:oleObj>
              </mc:Choice>
              <mc:Fallback>
                <p:oleObj name="公式" r:id="rId9" imgW="457200" imgH="17748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439551" y="4137025"/>
                        <a:ext cx="1260475" cy="488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标题 1"/>
          <p:cNvSpPr txBox="1">
            <a:spLocks/>
          </p:cNvSpPr>
          <p:nvPr/>
        </p:nvSpPr>
        <p:spPr>
          <a:xfrm>
            <a:off x="628650" y="365127"/>
            <a:ext cx="7886700" cy="903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两视图几何</a:t>
            </a:r>
            <a:r>
              <a:rPr lang="en-US" altLang="zh-CN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——8</a:t>
            </a:r>
            <a:r>
              <a:rPr lang="zh-CN" altLang="en-US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点法</a:t>
            </a:r>
          </a:p>
        </p:txBody>
      </p:sp>
    </p:spTree>
    <p:extLst>
      <p:ext uri="{BB962C8B-B14F-4D97-AF65-F5344CB8AC3E}">
        <p14:creationId xmlns:p14="http://schemas.microsoft.com/office/powerpoint/2010/main" val="1971740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371599"/>
            <a:ext cx="8686800" cy="4937721"/>
          </a:xfrm>
        </p:spPr>
        <p:txBody>
          <a:bodyPr>
            <a:normAutofit/>
          </a:bodyPr>
          <a:lstStyle/>
          <a:p>
            <a:r>
              <a:rPr lang="zh-CN" altLang="en-US" sz="3000" dirty="0">
                <a:latin typeface="Times New Roman" pitchFamily="18" charset="0"/>
                <a:cs typeface="Times New Roman" pitchFamily="18" charset="0"/>
              </a:rPr>
              <a:t>由</a:t>
            </a:r>
            <a:r>
              <a:rPr lang="en-US" altLang="zh-CN" sz="3000" dirty="0">
                <a:latin typeface="Times New Roman" pitchFamily="18" charset="0"/>
                <a:cs typeface="Times New Roman" pitchFamily="18" charset="0"/>
              </a:rPr>
              <a:t>8</a:t>
            </a:r>
            <a:r>
              <a:rPr lang="zh-CN" altLang="en-US" sz="3000" dirty="0">
                <a:latin typeface="Times New Roman" pitchFamily="18" charset="0"/>
                <a:cs typeface="Times New Roman" pitchFamily="18" charset="0"/>
              </a:rPr>
              <a:t>组对应点构造方程</a:t>
            </a:r>
            <a:r>
              <a:rPr lang="en-US" altLang="zh-CN" sz="3000" b="1" dirty="0" err="1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sz="3000" dirty="0" err="1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altLang="zh-CN" sz="3000" dirty="0">
                <a:latin typeface="Times New Roman" pitchFamily="18" charset="0"/>
                <a:cs typeface="Times New Roman" pitchFamily="18" charset="0"/>
              </a:rPr>
              <a:t>=0</a:t>
            </a:r>
          </a:p>
          <a:p>
            <a:r>
              <a:rPr lang="zh-CN" altLang="en-US" sz="3000" dirty="0">
                <a:latin typeface="Times New Roman" pitchFamily="18" charset="0"/>
                <a:cs typeface="Times New Roman" pitchFamily="18" charset="0"/>
              </a:rPr>
              <a:t>对</a:t>
            </a:r>
            <a:r>
              <a:rPr lang="en-US" altLang="zh-CN" sz="3000" b="1" dirty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zh-CN" altLang="en-US" sz="3000" dirty="0">
                <a:latin typeface="Times New Roman" pitchFamily="18" charset="0"/>
                <a:cs typeface="Times New Roman" pitchFamily="18" charset="0"/>
              </a:rPr>
              <a:t>进行</a:t>
            </a:r>
            <a:r>
              <a:rPr lang="en-US" altLang="zh-CN" sz="3000" dirty="0">
                <a:latin typeface="Times New Roman" pitchFamily="18" charset="0"/>
                <a:cs typeface="Times New Roman" pitchFamily="18" charset="0"/>
              </a:rPr>
              <a:t>SVD</a:t>
            </a:r>
            <a:r>
              <a:rPr lang="zh-CN" altLang="en-US" sz="3000" dirty="0">
                <a:latin typeface="Times New Roman" pitchFamily="18" charset="0"/>
                <a:cs typeface="Times New Roman" pitchFamily="18" charset="0"/>
              </a:rPr>
              <a:t>分解</a:t>
            </a:r>
            <a:r>
              <a:rPr lang="en-US" altLang="zh-CN" sz="3000" dirty="0">
                <a:latin typeface="Times New Roman" pitchFamily="18" charset="0"/>
                <a:cs typeface="Times New Roman" pitchFamily="18" charset="0"/>
              </a:rPr>
              <a:t>                  </a:t>
            </a:r>
            <a:r>
              <a:rPr lang="zh-CN" altLang="en-US" sz="3000" dirty="0">
                <a:latin typeface="Times New Roman" pitchFamily="18" charset="0"/>
                <a:cs typeface="Times New Roman" pitchFamily="18" charset="0"/>
              </a:rPr>
              <a:t>，</a:t>
            </a:r>
            <a:r>
              <a:rPr lang="en-US" altLang="zh-CN" sz="3000" dirty="0">
                <a:latin typeface="Times New Roman" pitchFamily="18" charset="0"/>
                <a:cs typeface="Times New Roman" pitchFamily="18" charset="0"/>
              </a:rPr>
              <a:t>V</a:t>
            </a:r>
            <a:r>
              <a:rPr lang="zh-CN" altLang="en-US" sz="3000" dirty="0">
                <a:latin typeface="Times New Roman" pitchFamily="18" charset="0"/>
                <a:cs typeface="Times New Roman" pitchFamily="18" charset="0"/>
              </a:rPr>
              <a:t>的最后一个列向量构造</a:t>
            </a:r>
            <a:r>
              <a:rPr lang="en-US" altLang="zh-CN" sz="3000" b="1" dirty="0">
                <a:latin typeface="Times New Roman" pitchFamily="18" charset="0"/>
                <a:cs typeface="Times New Roman" pitchFamily="18" charset="0"/>
              </a:rPr>
              <a:t>F</a:t>
            </a:r>
          </a:p>
          <a:p>
            <a:r>
              <a:rPr lang="zh-CN" altLang="en-US" sz="3000" dirty="0">
                <a:latin typeface="Times New Roman" pitchFamily="18" charset="0"/>
                <a:cs typeface="Times New Roman" pitchFamily="18" charset="0"/>
              </a:rPr>
              <a:t>对</a:t>
            </a:r>
            <a:r>
              <a:rPr lang="en-US" altLang="zh-CN" sz="3000" b="1" dirty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zh-CN" altLang="en-US" sz="3000" dirty="0">
                <a:latin typeface="Times New Roman" pitchFamily="18" charset="0"/>
                <a:cs typeface="Times New Roman" pitchFamily="18" charset="0"/>
              </a:rPr>
              <a:t>进行</a:t>
            </a:r>
            <a:r>
              <a:rPr lang="en-US" altLang="zh-CN" sz="3000" dirty="0">
                <a:latin typeface="Times New Roman" pitchFamily="18" charset="0"/>
                <a:cs typeface="Times New Roman" pitchFamily="18" charset="0"/>
              </a:rPr>
              <a:t>SVD</a:t>
            </a:r>
            <a:r>
              <a:rPr lang="zh-CN" altLang="en-US" sz="3000" dirty="0">
                <a:latin typeface="Times New Roman" pitchFamily="18" charset="0"/>
                <a:cs typeface="Times New Roman" pitchFamily="18" charset="0"/>
              </a:rPr>
              <a:t>分解</a:t>
            </a:r>
            <a:endParaRPr lang="en-US" altLang="zh-CN" sz="3000" dirty="0">
              <a:latin typeface="Times New Roman" pitchFamily="18" charset="0"/>
              <a:cs typeface="Times New Roman" pitchFamily="18" charset="0"/>
            </a:endParaRPr>
          </a:p>
          <a:p>
            <a:endParaRPr lang="en-US" altLang="zh-CN" sz="3000" b="1" dirty="0">
              <a:latin typeface="Times New Roman" pitchFamily="18" charset="0"/>
              <a:cs typeface="Times New Roman" pitchFamily="18" charset="0"/>
            </a:endParaRPr>
          </a:p>
          <a:p>
            <a:endParaRPr lang="en-US" altLang="zh-CN" sz="3000" b="1" dirty="0">
              <a:latin typeface="Times New Roman" pitchFamily="18" charset="0"/>
              <a:cs typeface="Times New Roman" pitchFamily="18" charset="0"/>
            </a:endParaRPr>
          </a:p>
          <a:p>
            <a:endParaRPr lang="en-US" altLang="zh-CN" sz="3000" b="1" dirty="0">
              <a:latin typeface="Times New Roman" pitchFamily="18" charset="0"/>
              <a:cs typeface="Times New Roman" pitchFamily="18" charset="0"/>
            </a:endParaRPr>
          </a:p>
          <a:p>
            <a:endParaRPr lang="en-US" altLang="zh-CN" sz="3000" b="1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altLang="zh-CN" sz="3000" b="1" dirty="0">
                <a:latin typeface="Times New Roman" pitchFamily="18" charset="0"/>
                <a:cs typeface="Times New Roman" pitchFamily="18" charset="0"/>
              </a:rPr>
              <a:t> </a:t>
            </a:r>
          </a:p>
        </p:txBody>
      </p:sp>
      <p:graphicFrame>
        <p:nvGraphicFramePr>
          <p:cNvPr id="10245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45240455"/>
              </p:ext>
            </p:extLst>
          </p:nvPr>
        </p:nvGraphicFramePr>
        <p:xfrm>
          <a:off x="1043608" y="3501008"/>
          <a:ext cx="2808288" cy="1568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183" name="方程式" r:id="rId4" imgW="22425572" imgH="13647528" progId="Equation.3">
                  <p:embed/>
                </p:oleObj>
              </mc:Choice>
              <mc:Fallback>
                <p:oleObj name="方程式" r:id="rId4" imgW="22425572" imgH="13647528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3608" y="3501008"/>
                        <a:ext cx="2808288" cy="1568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46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47535011"/>
              </p:ext>
            </p:extLst>
          </p:nvPr>
        </p:nvGraphicFramePr>
        <p:xfrm>
          <a:off x="4932040" y="3501008"/>
          <a:ext cx="2625725" cy="1568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184" name="方程式" r:id="rId6" imgW="20962532" imgH="13647528" progId="Equation.3">
                  <p:embed/>
                </p:oleObj>
              </mc:Choice>
              <mc:Fallback>
                <p:oleObj name="方程式" r:id="rId6" imgW="20962532" imgH="13647528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32040" y="3501008"/>
                        <a:ext cx="2625725" cy="1568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47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30647236"/>
              </p:ext>
            </p:extLst>
          </p:nvPr>
        </p:nvGraphicFramePr>
        <p:xfrm>
          <a:off x="581496" y="5350222"/>
          <a:ext cx="2046288" cy="527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185" name="Equation" r:id="rId8" imgW="13891316" imgH="3893832" progId="Equation.3">
                  <p:embed/>
                </p:oleObj>
              </mc:Choice>
              <mc:Fallback>
                <p:oleObj name="Equation" r:id="rId8" imgW="13891316" imgH="3893832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1496" y="5350222"/>
                        <a:ext cx="2046288" cy="527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标题 1"/>
          <p:cNvSpPr txBox="1">
            <a:spLocks/>
          </p:cNvSpPr>
          <p:nvPr/>
        </p:nvSpPr>
        <p:spPr>
          <a:xfrm>
            <a:off x="628650" y="365127"/>
            <a:ext cx="7886700" cy="903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两视图几何</a:t>
            </a:r>
            <a:r>
              <a:rPr lang="en-US" altLang="zh-CN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——8</a:t>
            </a:r>
            <a:r>
              <a:rPr lang="zh-CN" altLang="en-US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点法</a:t>
            </a: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19723411"/>
              </p:ext>
            </p:extLst>
          </p:nvPr>
        </p:nvGraphicFramePr>
        <p:xfrm>
          <a:off x="3491880" y="1844824"/>
          <a:ext cx="1689459" cy="5202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186" name="公式" r:id="rId10" imgW="761760" imgH="203040" progId="Equation.3">
                  <p:embed/>
                </p:oleObj>
              </mc:Choice>
              <mc:Fallback>
                <p:oleObj name="公式" r:id="rId10" imgW="761760" imgH="20304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91880" y="1844824"/>
                        <a:ext cx="1689459" cy="52029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4447888"/>
              </p:ext>
            </p:extLst>
          </p:nvPr>
        </p:nvGraphicFramePr>
        <p:xfrm>
          <a:off x="3419872" y="2764284"/>
          <a:ext cx="1633537" cy="52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187" name="公式" r:id="rId12" imgW="736560" imgH="203040" progId="Equation.3">
                  <p:embed/>
                </p:oleObj>
              </mc:Choice>
              <mc:Fallback>
                <p:oleObj name="公式" r:id="rId12" imgW="736560" imgH="203040" progId="Equation.3">
                  <p:embed/>
                  <p:pic>
                    <p:nvPicPr>
                      <p:cNvPr id="0" name="对象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19872" y="2764284"/>
                        <a:ext cx="1633537" cy="520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右箭头 4"/>
          <p:cNvSpPr/>
          <p:nvPr/>
        </p:nvSpPr>
        <p:spPr>
          <a:xfrm>
            <a:off x="4139952" y="4077072"/>
            <a:ext cx="576064" cy="432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24F8B830-9953-4D50-9C78-8298BFC72856}"/>
              </a:ext>
            </a:extLst>
          </p:cNvPr>
          <p:cNvSpPr/>
          <p:nvPr/>
        </p:nvSpPr>
        <p:spPr>
          <a:xfrm>
            <a:off x="551992" y="6059033"/>
            <a:ext cx="8129148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2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注意：当空间点位于空间同一平面时，产生退化情况，无法求解</a:t>
            </a:r>
            <a:endParaRPr lang="en-US" altLang="zh-CN" sz="22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7348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2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24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11" name="Group 50"/>
          <p:cNvGrpSpPr>
            <a:grpSpLocks/>
          </p:cNvGrpSpPr>
          <p:nvPr/>
        </p:nvGrpSpPr>
        <p:grpSpPr bwMode="auto">
          <a:xfrm>
            <a:off x="2122488" y="1328738"/>
            <a:ext cx="4867275" cy="2514600"/>
            <a:chOff x="2122712" y="1328053"/>
            <a:chExt cx="4867441" cy="2514601"/>
          </a:xfrm>
        </p:grpSpPr>
        <p:pic>
          <p:nvPicPr>
            <p:cNvPr id="17423" name="Picture 7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54656" y="2526063"/>
              <a:ext cx="193982" cy="2367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424" name="Picture 6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35565" y="2474137"/>
              <a:ext cx="239624" cy="2424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425" name="Freeform 3"/>
            <p:cNvSpPr>
              <a:spLocks/>
            </p:cNvSpPr>
            <p:nvPr/>
          </p:nvSpPr>
          <p:spPr bwMode="auto">
            <a:xfrm>
              <a:off x="2654300" y="1785254"/>
              <a:ext cx="1219200" cy="2057400"/>
            </a:xfrm>
            <a:custGeom>
              <a:avLst/>
              <a:gdLst>
                <a:gd name="T0" fmla="*/ 0 w 768"/>
                <a:gd name="T1" fmla="*/ 0 h 1104"/>
                <a:gd name="T2" fmla="*/ 0 w 768"/>
                <a:gd name="T3" fmla="*/ 2147483647 h 1104"/>
                <a:gd name="T4" fmla="*/ 1935480000 w 768"/>
                <a:gd name="T5" fmla="*/ 2147483647 h 1104"/>
                <a:gd name="T6" fmla="*/ 1935480000 w 768"/>
                <a:gd name="T7" fmla="*/ 1333614507 h 1104"/>
                <a:gd name="T8" fmla="*/ 0 w 768"/>
                <a:gd name="T9" fmla="*/ 0 h 110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68"/>
                <a:gd name="T16" fmla="*/ 0 h 1104"/>
                <a:gd name="T17" fmla="*/ 768 w 768"/>
                <a:gd name="T18" fmla="*/ 1104 h 110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68" h="1104">
                  <a:moveTo>
                    <a:pt x="0" y="0"/>
                  </a:moveTo>
                  <a:lnTo>
                    <a:pt x="0" y="720"/>
                  </a:lnTo>
                  <a:lnTo>
                    <a:pt x="768" y="1104"/>
                  </a:lnTo>
                  <a:lnTo>
                    <a:pt x="768" y="38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17426" name="Freeform 4"/>
            <p:cNvSpPr>
              <a:spLocks/>
            </p:cNvSpPr>
            <p:nvPr/>
          </p:nvSpPr>
          <p:spPr bwMode="auto">
            <a:xfrm flipH="1">
              <a:off x="5321300" y="1785254"/>
              <a:ext cx="1219200" cy="1981200"/>
            </a:xfrm>
            <a:custGeom>
              <a:avLst/>
              <a:gdLst>
                <a:gd name="T0" fmla="*/ 0 w 768"/>
                <a:gd name="T1" fmla="*/ 0 h 1104"/>
                <a:gd name="T2" fmla="*/ 0 w 768"/>
                <a:gd name="T3" fmla="*/ 2147483647 h 1104"/>
                <a:gd name="T4" fmla="*/ 1935480000 w 768"/>
                <a:gd name="T5" fmla="*/ 2147483647 h 1104"/>
                <a:gd name="T6" fmla="*/ 1935480000 w 768"/>
                <a:gd name="T7" fmla="*/ 1236658221 h 1104"/>
                <a:gd name="T8" fmla="*/ 0 w 768"/>
                <a:gd name="T9" fmla="*/ 0 h 110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68"/>
                <a:gd name="T16" fmla="*/ 0 h 1104"/>
                <a:gd name="T17" fmla="*/ 768 w 768"/>
                <a:gd name="T18" fmla="*/ 1104 h 110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68" h="1104">
                  <a:moveTo>
                    <a:pt x="0" y="0"/>
                  </a:moveTo>
                  <a:lnTo>
                    <a:pt x="0" y="720"/>
                  </a:lnTo>
                  <a:lnTo>
                    <a:pt x="768" y="1104"/>
                  </a:lnTo>
                  <a:lnTo>
                    <a:pt x="768" y="38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17427" name="Line 5"/>
            <p:cNvSpPr>
              <a:spLocks noChangeShapeType="1"/>
            </p:cNvSpPr>
            <p:nvPr/>
          </p:nvSpPr>
          <p:spPr bwMode="auto">
            <a:xfrm flipV="1">
              <a:off x="2503714" y="1328053"/>
              <a:ext cx="2284186" cy="1915863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8" name="Oval 8"/>
            <p:cNvSpPr>
              <a:spLocks noChangeArrowheads="1"/>
            </p:cNvSpPr>
            <p:nvPr/>
          </p:nvSpPr>
          <p:spPr bwMode="auto">
            <a:xfrm>
              <a:off x="2437048" y="3167966"/>
              <a:ext cx="130179" cy="130175"/>
            </a:xfrm>
            <a:prstGeom prst="ellipse">
              <a:avLst/>
            </a:prstGeom>
            <a:solidFill>
              <a:srgbClr val="000000"/>
            </a:solidFill>
            <a:ln w="12700">
              <a:solidFill>
                <a:schemeClr val="tx1">
                  <a:lumMod val="95000"/>
                  <a:lumOff val="5000"/>
                </a:schemeClr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defTabSz="914400">
                <a:defRPr/>
              </a:pPr>
              <a:endParaRPr lang="en-US">
                <a:solidFill>
                  <a:prstClr val="black"/>
                </a:solidFill>
                <a:latin typeface="Calibri"/>
                <a:ea typeface="ＭＳ Ｐゴシック" charset="0"/>
                <a:cs typeface="Arial" charset="0"/>
              </a:endParaRPr>
            </a:p>
          </p:txBody>
        </p:sp>
        <p:sp>
          <p:nvSpPr>
            <p:cNvPr id="9" name="Oval 9"/>
            <p:cNvSpPr>
              <a:spLocks noChangeArrowheads="1"/>
            </p:cNvSpPr>
            <p:nvPr/>
          </p:nvSpPr>
          <p:spPr bwMode="auto">
            <a:xfrm>
              <a:off x="6628191" y="3167966"/>
              <a:ext cx="130179" cy="130175"/>
            </a:xfrm>
            <a:prstGeom prst="ellipse">
              <a:avLst/>
            </a:prstGeom>
            <a:solidFill>
              <a:srgbClr val="000000"/>
            </a:solidFill>
            <a:ln w="12700">
              <a:solidFill>
                <a:schemeClr val="tx1">
                  <a:lumMod val="95000"/>
                  <a:lumOff val="5000"/>
                </a:schemeClr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defTabSz="914400">
                <a:defRPr/>
              </a:pPr>
              <a:endParaRPr lang="en-US">
                <a:solidFill>
                  <a:prstClr val="black"/>
                </a:solidFill>
                <a:latin typeface="Calibri"/>
                <a:ea typeface="ＭＳ Ｐゴシック" charset="0"/>
                <a:cs typeface="Arial" charset="0"/>
              </a:endParaRPr>
            </a:p>
          </p:txBody>
        </p:sp>
        <p:grpSp>
          <p:nvGrpSpPr>
            <p:cNvPr id="17430" name="Group 12"/>
            <p:cNvGrpSpPr>
              <a:grpSpLocks/>
            </p:cNvGrpSpPr>
            <p:nvPr/>
          </p:nvGrpSpPr>
          <p:grpSpPr bwMode="auto">
            <a:xfrm>
              <a:off x="2501901" y="1785254"/>
              <a:ext cx="4191000" cy="1447800"/>
              <a:chOff x="1296" y="1872"/>
              <a:chExt cx="2640" cy="912"/>
            </a:xfrm>
          </p:grpSpPr>
          <p:sp>
            <p:nvSpPr>
              <p:cNvPr id="17442" name="Freeform 13"/>
              <p:cNvSpPr>
                <a:spLocks/>
              </p:cNvSpPr>
              <p:nvPr/>
            </p:nvSpPr>
            <p:spPr bwMode="auto">
              <a:xfrm>
                <a:off x="1296" y="1872"/>
                <a:ext cx="2640" cy="912"/>
              </a:xfrm>
              <a:custGeom>
                <a:avLst/>
                <a:gdLst>
                  <a:gd name="T0" fmla="*/ 0 w 2640"/>
                  <a:gd name="T1" fmla="*/ 912 h 912"/>
                  <a:gd name="T2" fmla="*/ 2640 w 2640"/>
                  <a:gd name="T3" fmla="*/ 912 h 912"/>
                  <a:gd name="T4" fmla="*/ 1104 w 2640"/>
                  <a:gd name="T5" fmla="*/ 0 h 912"/>
                  <a:gd name="T6" fmla="*/ 0 w 2640"/>
                  <a:gd name="T7" fmla="*/ 912 h 91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640"/>
                  <a:gd name="T13" fmla="*/ 0 h 912"/>
                  <a:gd name="T14" fmla="*/ 2640 w 2640"/>
                  <a:gd name="T15" fmla="*/ 912 h 91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640" h="912">
                    <a:moveTo>
                      <a:pt x="0" y="912"/>
                    </a:moveTo>
                    <a:lnTo>
                      <a:pt x="2640" y="912"/>
                    </a:lnTo>
                    <a:lnTo>
                      <a:pt x="1104" y="0"/>
                    </a:lnTo>
                    <a:lnTo>
                      <a:pt x="0" y="912"/>
                    </a:lnTo>
                    <a:close/>
                  </a:path>
                </a:pathLst>
              </a:custGeom>
              <a:solidFill>
                <a:srgbClr val="80808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prstClr val="black"/>
                  </a:solidFill>
                  <a:latin typeface="Calibri" charset="0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17443" name="Line 14"/>
              <p:cNvSpPr>
                <a:spLocks noChangeShapeType="1"/>
              </p:cNvSpPr>
              <p:nvPr/>
            </p:nvSpPr>
            <p:spPr bwMode="auto">
              <a:xfrm flipH="1">
                <a:off x="3072" y="2304"/>
                <a:ext cx="8" cy="48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prstClr val="black"/>
                  </a:solidFill>
                  <a:latin typeface="Calibri" charset="0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17444" name="Line 15"/>
              <p:cNvSpPr>
                <a:spLocks noChangeShapeType="1"/>
              </p:cNvSpPr>
              <p:nvPr/>
            </p:nvSpPr>
            <p:spPr bwMode="auto">
              <a:xfrm>
                <a:off x="2160" y="2304"/>
                <a:ext cx="0" cy="48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prstClr val="black"/>
                  </a:solidFill>
                  <a:latin typeface="Calibri" charset="0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17445" name="Line 27"/>
              <p:cNvSpPr>
                <a:spLocks noChangeShapeType="1"/>
              </p:cNvSpPr>
              <p:nvPr/>
            </p:nvSpPr>
            <p:spPr bwMode="auto">
              <a:xfrm flipH="1" flipV="1">
                <a:off x="1968" y="2208"/>
                <a:ext cx="200" cy="115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prstClr val="black"/>
                  </a:solidFill>
                  <a:latin typeface="Calibri" charset="0"/>
                  <a:ea typeface="ＭＳ Ｐゴシック" charset="0"/>
                  <a:cs typeface="Arial" charset="0"/>
                </a:endParaRPr>
              </a:p>
            </p:txBody>
          </p:sp>
        </p:grpSp>
        <p:sp>
          <p:nvSpPr>
            <p:cNvPr id="17431" name="Line 19"/>
            <p:cNvSpPr>
              <a:spLocks noChangeShapeType="1"/>
            </p:cNvSpPr>
            <p:nvPr/>
          </p:nvSpPr>
          <p:spPr bwMode="auto">
            <a:xfrm flipV="1">
              <a:off x="5334000" y="2318654"/>
              <a:ext cx="1219200" cy="10668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17432" name="Line 23"/>
            <p:cNvSpPr>
              <a:spLocks noChangeShapeType="1"/>
            </p:cNvSpPr>
            <p:nvPr/>
          </p:nvSpPr>
          <p:spPr bwMode="auto">
            <a:xfrm flipH="1" flipV="1">
              <a:off x="2654300" y="2471054"/>
              <a:ext cx="1231900" cy="9144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17433" name="Line 16"/>
            <p:cNvSpPr>
              <a:spLocks noChangeShapeType="1"/>
            </p:cNvSpPr>
            <p:nvPr/>
          </p:nvSpPr>
          <p:spPr bwMode="auto">
            <a:xfrm flipH="1">
              <a:off x="5321300" y="2158317"/>
              <a:ext cx="546100" cy="312737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17434" name="TextBox 27"/>
            <p:cNvSpPr txBox="1">
              <a:spLocks noChangeArrowheads="1"/>
            </p:cNvSpPr>
            <p:nvPr/>
          </p:nvSpPr>
          <p:spPr bwMode="auto">
            <a:xfrm>
              <a:off x="2122712" y="2971760"/>
              <a:ext cx="36740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800" b="1">
                  <a:solidFill>
                    <a:prstClr val="black"/>
                  </a:solidFill>
                  <a:cs typeface="Arial" charset="0"/>
                </a:rPr>
                <a:t>0</a:t>
              </a:r>
              <a:endParaRPr lang="en-US" sz="2800" baseline="-25000">
                <a:solidFill>
                  <a:prstClr val="black"/>
                </a:solidFill>
                <a:cs typeface="Arial" charset="0"/>
              </a:endParaRPr>
            </a:p>
          </p:txBody>
        </p:sp>
        <p:sp>
          <p:nvSpPr>
            <p:cNvPr id="17435" name="Line 2"/>
            <p:cNvSpPr>
              <a:spLocks noChangeShapeType="1"/>
            </p:cNvSpPr>
            <p:nvPr/>
          </p:nvSpPr>
          <p:spPr bwMode="auto">
            <a:xfrm flipH="1" flipV="1">
              <a:off x="3722913" y="1469545"/>
              <a:ext cx="2982685" cy="1774369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17436" name="Oval 26"/>
            <p:cNvSpPr>
              <a:spLocks noChangeArrowheads="1"/>
            </p:cNvSpPr>
            <p:nvPr/>
          </p:nvSpPr>
          <p:spPr bwMode="auto">
            <a:xfrm>
              <a:off x="4197342" y="1719945"/>
              <a:ext cx="114300" cy="114300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ＭＳ Ｐゴシック" charset="0"/>
                <a:cs typeface="Arial" charset="0"/>
              </a:endParaRPr>
            </a:p>
          </p:txBody>
        </p:sp>
        <p:pic>
          <p:nvPicPr>
            <p:cNvPr id="17437" name="Picture 5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07583" y="3125599"/>
              <a:ext cx="182570" cy="2510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52" name="Straight Arrow Connector 51"/>
            <p:cNvCxnSpPr>
              <a:stCxn id="17442" idx="0"/>
            </p:cNvCxnSpPr>
            <p:nvPr/>
          </p:nvCxnSpPr>
          <p:spPr>
            <a:xfrm flipV="1">
              <a:off x="2502137" y="2067828"/>
              <a:ext cx="1395461" cy="1165225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439" name="Oval 25"/>
            <p:cNvSpPr>
              <a:spLocks noChangeArrowheads="1"/>
            </p:cNvSpPr>
            <p:nvPr/>
          </p:nvSpPr>
          <p:spPr bwMode="auto">
            <a:xfrm>
              <a:off x="3025775" y="2737754"/>
              <a:ext cx="76200" cy="76200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ＭＳ Ｐゴシック" charset="0"/>
                <a:cs typeface="Arial" charset="0"/>
              </a:endParaRPr>
            </a:p>
          </p:txBody>
        </p:sp>
        <p:cxnSp>
          <p:nvCxnSpPr>
            <p:cNvPr id="55" name="Straight Arrow Connector 54"/>
            <p:cNvCxnSpPr>
              <a:stCxn id="17442" idx="1"/>
            </p:cNvCxnSpPr>
            <p:nvPr/>
          </p:nvCxnSpPr>
          <p:spPr>
            <a:xfrm flipH="1" flipV="1">
              <a:off x="4767577" y="2078940"/>
              <a:ext cx="1925703" cy="1154113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441" name="Oval 24"/>
            <p:cNvSpPr>
              <a:spLocks noChangeArrowheads="1"/>
            </p:cNvSpPr>
            <p:nvPr/>
          </p:nvSpPr>
          <p:spPr bwMode="auto">
            <a:xfrm>
              <a:off x="5936383" y="2775866"/>
              <a:ext cx="76200" cy="76200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ＭＳ Ｐゴシック" charset="0"/>
                <a:cs typeface="Arial" charset="0"/>
              </a:endParaRPr>
            </a:p>
          </p:txBody>
        </p:sp>
      </p:grpSp>
      <p:pic>
        <p:nvPicPr>
          <p:cNvPr id="189442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5105400"/>
            <a:ext cx="5314950" cy="639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" name="Right Brace 39"/>
          <p:cNvSpPr/>
          <p:nvPr/>
        </p:nvSpPr>
        <p:spPr>
          <a:xfrm rot="5400000">
            <a:off x="3018632" y="4244181"/>
            <a:ext cx="260350" cy="3211513"/>
          </a:xfrm>
          <a:prstGeom prst="rightBrace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defTabSz="914400">
              <a:defRPr/>
            </a:pPr>
            <a:endParaRPr lang="en-US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189443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5288" y="6034088"/>
            <a:ext cx="436562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6" name="Straight Arrow Connector 45"/>
          <p:cNvCxnSpPr/>
          <p:nvPr/>
        </p:nvCxnSpPr>
        <p:spPr>
          <a:xfrm rot="10800000">
            <a:off x="3448050" y="6273800"/>
            <a:ext cx="1022350" cy="87313"/>
          </a:xfrm>
          <a:prstGeom prst="straightConnector1">
            <a:avLst/>
          </a:prstGeom>
          <a:ln w="444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>
            <a:spLocks noChangeArrowheads="1"/>
          </p:cNvSpPr>
          <p:nvPr/>
        </p:nvSpPr>
        <p:spPr bwMode="auto">
          <a:xfrm>
            <a:off x="4459288" y="6045200"/>
            <a:ext cx="3697287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2800" dirty="0">
                <a:solidFill>
                  <a:prstClr val="black"/>
                </a:solidFill>
                <a:cs typeface="Arial" charset="0"/>
              </a:rPr>
              <a:t>the </a:t>
            </a:r>
            <a:r>
              <a:rPr lang="en-US" altLang="zh-CN" sz="2800" dirty="0">
                <a:solidFill>
                  <a:prstClr val="black"/>
                </a:solidFill>
                <a:ea typeface="宋体" charset="0"/>
                <a:cs typeface="宋体" charset="0"/>
              </a:rPr>
              <a:t>Fundamental</a:t>
            </a:r>
            <a:r>
              <a:rPr lang="en-US" sz="2800" dirty="0">
                <a:solidFill>
                  <a:prstClr val="black"/>
                </a:solidFill>
                <a:cs typeface="Arial" charset="0"/>
              </a:rPr>
              <a:t> matrix</a:t>
            </a:r>
          </a:p>
        </p:txBody>
      </p:sp>
      <p:pic>
        <p:nvPicPr>
          <p:cNvPr id="39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838" y="3905250"/>
            <a:ext cx="593725" cy="44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" name="Picture 3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3905250"/>
            <a:ext cx="67468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2" name="Picture 4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379" y="4487803"/>
            <a:ext cx="479425" cy="407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" name="TextBox 46"/>
          <p:cNvSpPr txBox="1">
            <a:spLocks noChangeArrowheads="1"/>
          </p:cNvSpPr>
          <p:nvPr/>
        </p:nvSpPr>
        <p:spPr bwMode="auto">
          <a:xfrm>
            <a:off x="1354138" y="3911600"/>
            <a:ext cx="236314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prstClr val="black"/>
                </a:solidFill>
                <a:latin typeface="+mn-ea"/>
                <a:ea typeface="+mn-ea"/>
                <a:cs typeface="Arial" charset="0"/>
              </a:rPr>
              <a:t>: </a:t>
            </a:r>
            <a:r>
              <a:rPr lang="zh-CN" altLang="en-US" sz="2000" dirty="0">
                <a:solidFill>
                  <a:prstClr val="black"/>
                </a:solidFill>
                <a:latin typeface="+mn-ea"/>
                <a:ea typeface="+mn-ea"/>
                <a:cs typeface="Arial" charset="0"/>
              </a:rPr>
              <a:t>左相机内参数矩阵</a:t>
            </a:r>
            <a:endParaRPr lang="en-US" sz="2000" dirty="0">
              <a:solidFill>
                <a:prstClr val="black"/>
              </a:solidFill>
              <a:latin typeface="+mn-ea"/>
              <a:ea typeface="+mn-ea"/>
              <a:cs typeface="Arial" charset="0"/>
            </a:endParaRPr>
          </a:p>
        </p:txBody>
      </p:sp>
      <p:sp>
        <p:nvSpPr>
          <p:cNvPr id="49" name="TextBox 48"/>
          <p:cNvSpPr txBox="1">
            <a:spLocks noChangeArrowheads="1"/>
          </p:cNvSpPr>
          <p:nvPr/>
        </p:nvSpPr>
        <p:spPr bwMode="auto">
          <a:xfrm>
            <a:off x="5049838" y="3886200"/>
            <a:ext cx="249299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 altLang="zh-CN" sz="2000" dirty="0">
                <a:solidFill>
                  <a:prstClr val="black"/>
                </a:solidFill>
                <a:latin typeface="+mn-ea"/>
                <a:ea typeface="+mn-ea"/>
                <a:cs typeface="Arial" charset="0"/>
              </a:rPr>
              <a:t>: </a:t>
            </a:r>
            <a:r>
              <a:rPr lang="zh-CN" altLang="en-US" sz="2000" dirty="0">
                <a:solidFill>
                  <a:prstClr val="black"/>
                </a:solidFill>
                <a:latin typeface="+mn-ea"/>
                <a:ea typeface="+mn-ea"/>
                <a:cs typeface="Arial" charset="0"/>
              </a:rPr>
              <a:t>右相机内参数矩阵</a:t>
            </a:r>
          </a:p>
        </p:txBody>
      </p:sp>
      <p:sp>
        <p:nvSpPr>
          <p:cNvPr id="50" name="TextBox 49"/>
          <p:cNvSpPr txBox="1">
            <a:spLocks noChangeArrowheads="1"/>
          </p:cNvSpPr>
          <p:nvPr/>
        </p:nvSpPr>
        <p:spPr bwMode="auto">
          <a:xfrm>
            <a:off x="1216004" y="4486215"/>
            <a:ext cx="287610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prstClr val="black"/>
                </a:solidFill>
                <a:latin typeface="+mn-ea"/>
                <a:ea typeface="+mn-ea"/>
                <a:cs typeface="Arial" charset="0"/>
              </a:rPr>
              <a:t>: </a:t>
            </a:r>
            <a:r>
              <a:rPr lang="zh-CN" altLang="en-US" sz="2000" dirty="0">
                <a:solidFill>
                  <a:prstClr val="black"/>
                </a:solidFill>
                <a:latin typeface="+mn-ea"/>
                <a:ea typeface="+mn-ea"/>
                <a:cs typeface="Arial" charset="0"/>
              </a:rPr>
              <a:t>左右相机间的相对旋转</a:t>
            </a:r>
            <a:endParaRPr lang="en-US" sz="2000" dirty="0">
              <a:solidFill>
                <a:prstClr val="black"/>
              </a:solidFill>
              <a:latin typeface="+mn-ea"/>
              <a:ea typeface="+mn-ea"/>
              <a:cs typeface="Arial" charset="0"/>
            </a:endParaRPr>
          </a:p>
        </p:txBody>
      </p:sp>
      <p:sp>
        <p:nvSpPr>
          <p:cNvPr id="43" name="标题 1"/>
          <p:cNvSpPr txBox="1">
            <a:spLocks/>
          </p:cNvSpPr>
          <p:nvPr/>
        </p:nvSpPr>
        <p:spPr>
          <a:xfrm>
            <a:off x="628650" y="365127"/>
            <a:ext cx="7886700" cy="903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两视图几何</a:t>
            </a:r>
            <a:r>
              <a:rPr lang="en-US" altLang="zh-CN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——Fundamental matrix</a:t>
            </a:r>
            <a:endParaRPr lang="zh-CN" altLang="en-US" dirty="0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5" name="TextBox 44"/>
          <p:cNvSpPr txBox="1">
            <a:spLocks noChangeArrowheads="1"/>
          </p:cNvSpPr>
          <p:nvPr/>
        </p:nvSpPr>
        <p:spPr bwMode="auto">
          <a:xfrm>
            <a:off x="5023622" y="4495680"/>
            <a:ext cx="236314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prstClr val="black"/>
                </a:solidFill>
                <a:latin typeface="+mn-ea"/>
                <a:ea typeface="+mn-ea"/>
                <a:cs typeface="Arial" charset="0"/>
              </a:rPr>
              <a:t>: </a:t>
            </a:r>
            <a:r>
              <a:rPr lang="zh-CN" altLang="en-US" sz="2000" dirty="0">
                <a:solidFill>
                  <a:prstClr val="black"/>
                </a:solidFill>
                <a:latin typeface="+mn-ea"/>
                <a:ea typeface="+mn-ea"/>
                <a:cs typeface="Arial" charset="0"/>
              </a:rPr>
              <a:t>左右相机间的平移</a:t>
            </a:r>
            <a:endParaRPr lang="en-US" sz="2000" dirty="0">
              <a:solidFill>
                <a:prstClr val="black"/>
              </a:solidFill>
              <a:latin typeface="+mn-ea"/>
              <a:ea typeface="+mn-ea"/>
              <a:cs typeface="Arial" charset="0"/>
            </a:endParaRPr>
          </a:p>
        </p:txBody>
      </p:sp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8194" y="4495912"/>
            <a:ext cx="228600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8712245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60" name="Picture 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4700" y="2525713"/>
            <a:ext cx="193675" cy="236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1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5288" y="2474913"/>
            <a:ext cx="239712" cy="24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63" name="Freeform 3"/>
          <p:cNvSpPr>
            <a:spLocks/>
          </p:cNvSpPr>
          <p:nvPr/>
        </p:nvSpPr>
        <p:spPr bwMode="auto">
          <a:xfrm>
            <a:off x="2654300" y="1785938"/>
            <a:ext cx="1219200" cy="2057400"/>
          </a:xfrm>
          <a:custGeom>
            <a:avLst/>
            <a:gdLst>
              <a:gd name="T0" fmla="*/ 0 w 768"/>
              <a:gd name="T1" fmla="*/ 0 h 1104"/>
              <a:gd name="T2" fmla="*/ 0 w 768"/>
              <a:gd name="T3" fmla="*/ 2147483647 h 1104"/>
              <a:gd name="T4" fmla="*/ 1935480000 w 768"/>
              <a:gd name="T5" fmla="*/ 2147483647 h 1104"/>
              <a:gd name="T6" fmla="*/ 1935480000 w 768"/>
              <a:gd name="T7" fmla="*/ 1333614507 h 1104"/>
              <a:gd name="T8" fmla="*/ 0 w 768"/>
              <a:gd name="T9" fmla="*/ 0 h 110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68"/>
              <a:gd name="T16" fmla="*/ 0 h 1104"/>
              <a:gd name="T17" fmla="*/ 768 w 768"/>
              <a:gd name="T18" fmla="*/ 1104 h 110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68" h="1104">
                <a:moveTo>
                  <a:pt x="0" y="0"/>
                </a:moveTo>
                <a:lnTo>
                  <a:pt x="0" y="720"/>
                </a:lnTo>
                <a:lnTo>
                  <a:pt x="768" y="1104"/>
                </a:lnTo>
                <a:lnTo>
                  <a:pt x="768" y="384"/>
                </a:lnTo>
                <a:lnTo>
                  <a:pt x="0" y="0"/>
                </a:lnTo>
                <a:close/>
              </a:path>
            </a:pathLst>
          </a:cu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latin typeface="Calibri" charset="0"/>
              <a:ea typeface="ＭＳ Ｐゴシック" charset="0"/>
              <a:cs typeface="Arial" charset="0"/>
            </a:endParaRPr>
          </a:p>
        </p:txBody>
      </p:sp>
      <p:sp>
        <p:nvSpPr>
          <p:cNvPr id="19464" name="Freeform 4"/>
          <p:cNvSpPr>
            <a:spLocks/>
          </p:cNvSpPr>
          <p:nvPr/>
        </p:nvSpPr>
        <p:spPr bwMode="auto">
          <a:xfrm flipH="1">
            <a:off x="5321300" y="1785938"/>
            <a:ext cx="1219200" cy="1981200"/>
          </a:xfrm>
          <a:custGeom>
            <a:avLst/>
            <a:gdLst>
              <a:gd name="T0" fmla="*/ 0 w 768"/>
              <a:gd name="T1" fmla="*/ 0 h 1104"/>
              <a:gd name="T2" fmla="*/ 0 w 768"/>
              <a:gd name="T3" fmla="*/ 2147483647 h 1104"/>
              <a:gd name="T4" fmla="*/ 1935480000 w 768"/>
              <a:gd name="T5" fmla="*/ 2147483647 h 1104"/>
              <a:gd name="T6" fmla="*/ 1935480000 w 768"/>
              <a:gd name="T7" fmla="*/ 1236658221 h 1104"/>
              <a:gd name="T8" fmla="*/ 0 w 768"/>
              <a:gd name="T9" fmla="*/ 0 h 110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68"/>
              <a:gd name="T16" fmla="*/ 0 h 1104"/>
              <a:gd name="T17" fmla="*/ 768 w 768"/>
              <a:gd name="T18" fmla="*/ 1104 h 110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68" h="1104">
                <a:moveTo>
                  <a:pt x="0" y="0"/>
                </a:moveTo>
                <a:lnTo>
                  <a:pt x="0" y="720"/>
                </a:lnTo>
                <a:lnTo>
                  <a:pt x="768" y="1104"/>
                </a:lnTo>
                <a:lnTo>
                  <a:pt x="768" y="384"/>
                </a:lnTo>
                <a:lnTo>
                  <a:pt x="0" y="0"/>
                </a:lnTo>
                <a:close/>
              </a:path>
            </a:pathLst>
          </a:cu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latin typeface="Calibri" charset="0"/>
              <a:ea typeface="ＭＳ Ｐゴシック" charset="0"/>
              <a:cs typeface="Arial" charset="0"/>
            </a:endParaRPr>
          </a:p>
        </p:txBody>
      </p:sp>
      <p:sp>
        <p:nvSpPr>
          <p:cNvPr id="19465" name="Line 5"/>
          <p:cNvSpPr>
            <a:spLocks noChangeShapeType="1"/>
          </p:cNvSpPr>
          <p:nvPr/>
        </p:nvSpPr>
        <p:spPr bwMode="auto">
          <a:xfrm flipV="1">
            <a:off x="2503488" y="1328738"/>
            <a:ext cx="2284412" cy="191452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latin typeface="Calibri" charset="0"/>
              <a:ea typeface="ＭＳ Ｐゴシック" charset="0"/>
              <a:cs typeface="Arial" charset="0"/>
            </a:endParaRPr>
          </a:p>
        </p:txBody>
      </p:sp>
      <p:sp>
        <p:nvSpPr>
          <p:cNvPr id="8" name="Oval 8"/>
          <p:cNvSpPr>
            <a:spLocks noChangeArrowheads="1"/>
          </p:cNvSpPr>
          <p:nvPr/>
        </p:nvSpPr>
        <p:spPr bwMode="auto">
          <a:xfrm>
            <a:off x="2436813" y="3167063"/>
            <a:ext cx="130175" cy="131762"/>
          </a:xfrm>
          <a:prstGeom prst="ellipse">
            <a:avLst/>
          </a:prstGeom>
          <a:solidFill>
            <a:srgbClr val="000000"/>
          </a:solidFill>
          <a:ln w="12700">
            <a:solidFill>
              <a:schemeClr val="tx1">
                <a:lumMod val="95000"/>
                <a:lumOff val="5000"/>
              </a:schemeClr>
            </a:solidFill>
            <a:round/>
            <a:headEnd/>
            <a:tailEnd/>
          </a:ln>
        </p:spPr>
        <p:txBody>
          <a:bodyPr wrap="none" anchor="ctr"/>
          <a:lstStyle/>
          <a:p>
            <a:pPr defTabSz="914400">
              <a:defRPr/>
            </a:pPr>
            <a:endParaRPr lang="en-US">
              <a:solidFill>
                <a:prstClr val="black"/>
              </a:solidFill>
              <a:latin typeface="Calibri"/>
              <a:ea typeface="ＭＳ Ｐゴシック" charset="0"/>
              <a:cs typeface="Arial" charset="0"/>
            </a:endParaRPr>
          </a:p>
        </p:txBody>
      </p:sp>
      <p:sp>
        <p:nvSpPr>
          <p:cNvPr id="9" name="Oval 9"/>
          <p:cNvSpPr>
            <a:spLocks noChangeArrowheads="1"/>
          </p:cNvSpPr>
          <p:nvPr/>
        </p:nvSpPr>
        <p:spPr bwMode="auto">
          <a:xfrm>
            <a:off x="6627813" y="3167063"/>
            <a:ext cx="130175" cy="131762"/>
          </a:xfrm>
          <a:prstGeom prst="ellipse">
            <a:avLst/>
          </a:prstGeom>
          <a:solidFill>
            <a:srgbClr val="000000"/>
          </a:solidFill>
          <a:ln w="12700">
            <a:solidFill>
              <a:schemeClr val="tx1">
                <a:lumMod val="95000"/>
                <a:lumOff val="5000"/>
              </a:schemeClr>
            </a:solidFill>
            <a:round/>
            <a:headEnd/>
            <a:tailEnd/>
          </a:ln>
        </p:spPr>
        <p:txBody>
          <a:bodyPr wrap="none" anchor="ctr"/>
          <a:lstStyle/>
          <a:p>
            <a:pPr defTabSz="914400">
              <a:defRPr/>
            </a:pPr>
            <a:endParaRPr lang="en-US">
              <a:solidFill>
                <a:prstClr val="black"/>
              </a:solidFill>
              <a:latin typeface="Calibri"/>
              <a:ea typeface="ＭＳ Ｐゴシック" charset="0"/>
              <a:cs typeface="Arial" charset="0"/>
            </a:endParaRPr>
          </a:p>
        </p:txBody>
      </p:sp>
      <p:grpSp>
        <p:nvGrpSpPr>
          <p:cNvPr id="19468" name="Group 12"/>
          <p:cNvGrpSpPr>
            <a:grpSpLocks/>
          </p:cNvGrpSpPr>
          <p:nvPr/>
        </p:nvGrpSpPr>
        <p:grpSpPr bwMode="auto">
          <a:xfrm>
            <a:off x="2501900" y="1785938"/>
            <a:ext cx="4191000" cy="1447800"/>
            <a:chOff x="1296" y="1872"/>
            <a:chExt cx="2640" cy="912"/>
          </a:xfrm>
        </p:grpSpPr>
        <p:sp>
          <p:nvSpPr>
            <p:cNvPr id="19490" name="Freeform 13"/>
            <p:cNvSpPr>
              <a:spLocks/>
            </p:cNvSpPr>
            <p:nvPr/>
          </p:nvSpPr>
          <p:spPr bwMode="auto">
            <a:xfrm>
              <a:off x="1296" y="1872"/>
              <a:ext cx="2640" cy="912"/>
            </a:xfrm>
            <a:custGeom>
              <a:avLst/>
              <a:gdLst>
                <a:gd name="T0" fmla="*/ 0 w 2640"/>
                <a:gd name="T1" fmla="*/ 912 h 912"/>
                <a:gd name="T2" fmla="*/ 2640 w 2640"/>
                <a:gd name="T3" fmla="*/ 912 h 912"/>
                <a:gd name="T4" fmla="*/ 1104 w 2640"/>
                <a:gd name="T5" fmla="*/ 0 h 912"/>
                <a:gd name="T6" fmla="*/ 0 w 2640"/>
                <a:gd name="T7" fmla="*/ 912 h 91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640"/>
                <a:gd name="T13" fmla="*/ 0 h 912"/>
                <a:gd name="T14" fmla="*/ 2640 w 2640"/>
                <a:gd name="T15" fmla="*/ 912 h 91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640" h="912">
                  <a:moveTo>
                    <a:pt x="0" y="912"/>
                  </a:moveTo>
                  <a:lnTo>
                    <a:pt x="2640" y="912"/>
                  </a:lnTo>
                  <a:lnTo>
                    <a:pt x="1104" y="0"/>
                  </a:lnTo>
                  <a:lnTo>
                    <a:pt x="0" y="912"/>
                  </a:lnTo>
                  <a:close/>
                </a:path>
              </a:pathLst>
            </a:custGeom>
            <a:solidFill>
              <a:srgbClr val="80808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19491" name="Line 14"/>
            <p:cNvSpPr>
              <a:spLocks noChangeShapeType="1"/>
            </p:cNvSpPr>
            <p:nvPr/>
          </p:nvSpPr>
          <p:spPr bwMode="auto">
            <a:xfrm flipH="1">
              <a:off x="3072" y="2304"/>
              <a:ext cx="8" cy="48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19492" name="Line 15"/>
            <p:cNvSpPr>
              <a:spLocks noChangeShapeType="1"/>
            </p:cNvSpPr>
            <p:nvPr/>
          </p:nvSpPr>
          <p:spPr bwMode="auto">
            <a:xfrm>
              <a:off x="2160" y="2304"/>
              <a:ext cx="0" cy="48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19493" name="Line 27"/>
            <p:cNvSpPr>
              <a:spLocks noChangeShapeType="1"/>
            </p:cNvSpPr>
            <p:nvPr/>
          </p:nvSpPr>
          <p:spPr bwMode="auto">
            <a:xfrm flipH="1" flipV="1">
              <a:off x="1968" y="2208"/>
              <a:ext cx="200" cy="115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ＭＳ Ｐゴシック" charset="0"/>
                <a:cs typeface="Arial" charset="0"/>
              </a:endParaRPr>
            </a:p>
          </p:txBody>
        </p:sp>
      </p:grpSp>
      <p:sp>
        <p:nvSpPr>
          <p:cNvPr id="19469" name="Line 19"/>
          <p:cNvSpPr>
            <a:spLocks noChangeShapeType="1"/>
          </p:cNvSpPr>
          <p:nvPr/>
        </p:nvSpPr>
        <p:spPr bwMode="auto">
          <a:xfrm flipV="1">
            <a:off x="5334000" y="2319338"/>
            <a:ext cx="1219200" cy="10668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latin typeface="Calibri" charset="0"/>
              <a:ea typeface="ＭＳ Ｐゴシック" charset="0"/>
              <a:cs typeface="Arial" charset="0"/>
            </a:endParaRPr>
          </a:p>
        </p:txBody>
      </p:sp>
      <p:sp>
        <p:nvSpPr>
          <p:cNvPr id="19470" name="Line 23"/>
          <p:cNvSpPr>
            <a:spLocks noChangeShapeType="1"/>
          </p:cNvSpPr>
          <p:nvPr/>
        </p:nvSpPr>
        <p:spPr bwMode="auto">
          <a:xfrm flipH="1" flipV="1">
            <a:off x="2654300" y="2471738"/>
            <a:ext cx="1231900" cy="914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latin typeface="Calibri" charset="0"/>
              <a:ea typeface="ＭＳ Ｐゴシック" charset="0"/>
              <a:cs typeface="Arial" charset="0"/>
            </a:endParaRPr>
          </a:p>
        </p:txBody>
      </p:sp>
      <p:sp>
        <p:nvSpPr>
          <p:cNvPr id="19471" name="Line 16"/>
          <p:cNvSpPr>
            <a:spLocks noChangeShapeType="1"/>
          </p:cNvSpPr>
          <p:nvPr/>
        </p:nvSpPr>
        <p:spPr bwMode="auto">
          <a:xfrm flipH="1">
            <a:off x="5321300" y="2159000"/>
            <a:ext cx="546100" cy="312738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latin typeface="Calibri" charset="0"/>
              <a:ea typeface="ＭＳ Ｐゴシック" charset="0"/>
              <a:cs typeface="Arial" charset="0"/>
            </a:endParaRPr>
          </a:p>
        </p:txBody>
      </p:sp>
      <p:sp>
        <p:nvSpPr>
          <p:cNvPr id="19472" name="TextBox 27"/>
          <p:cNvSpPr txBox="1">
            <a:spLocks noChangeArrowheads="1"/>
          </p:cNvSpPr>
          <p:nvPr/>
        </p:nvSpPr>
        <p:spPr bwMode="auto">
          <a:xfrm>
            <a:off x="2122488" y="2971800"/>
            <a:ext cx="3683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prstClr val="black"/>
                </a:solidFill>
                <a:cs typeface="Arial" charset="0"/>
              </a:rPr>
              <a:t>0</a:t>
            </a:r>
            <a:endParaRPr lang="en-US" sz="2800" baseline="-25000">
              <a:solidFill>
                <a:prstClr val="black"/>
              </a:solidFill>
              <a:cs typeface="Arial" charset="0"/>
            </a:endParaRPr>
          </a:p>
        </p:txBody>
      </p:sp>
      <p:sp>
        <p:nvSpPr>
          <p:cNvPr id="19473" name="Line 2"/>
          <p:cNvSpPr>
            <a:spLocks noChangeShapeType="1"/>
          </p:cNvSpPr>
          <p:nvPr/>
        </p:nvSpPr>
        <p:spPr bwMode="auto">
          <a:xfrm flipH="1" flipV="1">
            <a:off x="3722688" y="1470025"/>
            <a:ext cx="2982912" cy="177323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latin typeface="Calibri" charset="0"/>
              <a:ea typeface="ＭＳ Ｐゴシック" charset="0"/>
              <a:cs typeface="Arial" charset="0"/>
            </a:endParaRPr>
          </a:p>
        </p:txBody>
      </p:sp>
      <p:sp>
        <p:nvSpPr>
          <p:cNvPr id="19474" name="Oval 26"/>
          <p:cNvSpPr>
            <a:spLocks noChangeArrowheads="1"/>
          </p:cNvSpPr>
          <p:nvPr/>
        </p:nvSpPr>
        <p:spPr bwMode="auto">
          <a:xfrm>
            <a:off x="4197350" y="1719263"/>
            <a:ext cx="114300" cy="1143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latin typeface="Calibri" charset="0"/>
              <a:ea typeface="ＭＳ Ｐゴシック" charset="0"/>
              <a:cs typeface="Arial" charset="0"/>
            </a:endParaRPr>
          </a:p>
        </p:txBody>
      </p:sp>
      <p:pic>
        <p:nvPicPr>
          <p:cNvPr id="180234" name="Picture 10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7350" y="4012208"/>
            <a:ext cx="1847850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0235" name="Picture 11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8588" y="4005064"/>
            <a:ext cx="1828800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77" name="Picture 5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7200" y="3125788"/>
            <a:ext cx="182563" cy="250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" name="TextBox 48"/>
          <p:cNvSpPr txBox="1">
            <a:spLocks noChangeArrowheads="1"/>
          </p:cNvSpPr>
          <p:nvPr/>
        </p:nvSpPr>
        <p:spPr bwMode="auto">
          <a:xfrm>
            <a:off x="405327" y="4032201"/>
            <a:ext cx="394531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当内参数矩阵</a:t>
            </a:r>
            <a:r>
              <a:rPr lang="en-US" altLang="zh-CN" sz="2400" b="1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K</a:t>
            </a:r>
            <a:r>
              <a:rPr lang="en-US" altLang="zh-CN" sz="2400" baseline="-25000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1</a:t>
            </a:r>
            <a:r>
              <a:rPr lang="zh-CN" altLang="en-US" sz="2400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和</a:t>
            </a:r>
            <a:r>
              <a:rPr lang="en-US" altLang="zh-CN" sz="2400" b="1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K</a:t>
            </a:r>
            <a:r>
              <a:rPr lang="en-US" altLang="zh-CN" sz="2400" baseline="-25000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2</a:t>
            </a:r>
            <a:r>
              <a:rPr lang="zh-CN" altLang="en-US" sz="2400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已知：</a:t>
            </a:r>
            <a:endParaRPr lang="en-US" altLang="zh-CN" sz="2400" dirty="0">
              <a:solidFill>
                <a:prstClr val="black"/>
              </a:solidFill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cxnSp>
        <p:nvCxnSpPr>
          <p:cNvPr id="52" name="Straight Arrow Connector 51"/>
          <p:cNvCxnSpPr>
            <a:stCxn id="19490" idx="0"/>
          </p:cNvCxnSpPr>
          <p:nvPr/>
        </p:nvCxnSpPr>
        <p:spPr>
          <a:xfrm flipV="1">
            <a:off x="2501900" y="2068513"/>
            <a:ext cx="1395413" cy="1165225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481" name="Oval 25"/>
          <p:cNvSpPr>
            <a:spLocks noChangeArrowheads="1"/>
          </p:cNvSpPr>
          <p:nvPr/>
        </p:nvSpPr>
        <p:spPr bwMode="auto">
          <a:xfrm>
            <a:off x="3025775" y="2738438"/>
            <a:ext cx="76200" cy="762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latin typeface="Calibri" charset="0"/>
              <a:ea typeface="ＭＳ Ｐゴシック" charset="0"/>
              <a:cs typeface="Arial" charset="0"/>
            </a:endParaRPr>
          </a:p>
        </p:txBody>
      </p:sp>
      <p:cxnSp>
        <p:nvCxnSpPr>
          <p:cNvPr id="55" name="Straight Arrow Connector 54"/>
          <p:cNvCxnSpPr>
            <a:stCxn id="19490" idx="1"/>
          </p:cNvCxnSpPr>
          <p:nvPr/>
        </p:nvCxnSpPr>
        <p:spPr>
          <a:xfrm flipH="1" flipV="1">
            <a:off x="4767263" y="2079625"/>
            <a:ext cx="1925637" cy="1154113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483" name="Oval 24"/>
          <p:cNvSpPr>
            <a:spLocks noChangeArrowheads="1"/>
          </p:cNvSpPr>
          <p:nvPr/>
        </p:nvSpPr>
        <p:spPr bwMode="auto">
          <a:xfrm>
            <a:off x="5935663" y="2776538"/>
            <a:ext cx="76200" cy="762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latin typeface="Calibri" charset="0"/>
              <a:ea typeface="ＭＳ Ｐゴシック" charset="0"/>
              <a:cs typeface="Arial" charset="0"/>
            </a:endParaRPr>
          </a:p>
        </p:txBody>
      </p:sp>
      <p:pic>
        <p:nvPicPr>
          <p:cNvPr id="38" name="Picture 9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6981" y="4658061"/>
            <a:ext cx="3905250" cy="788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" name="TextBox 38"/>
          <p:cNvSpPr txBox="1">
            <a:spLocks noChangeArrowheads="1"/>
          </p:cNvSpPr>
          <p:nvPr/>
        </p:nvSpPr>
        <p:spPr bwMode="auto">
          <a:xfrm rot="-5400000">
            <a:off x="2405063" y="4709655"/>
            <a:ext cx="506412" cy="221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3800">
                <a:solidFill>
                  <a:prstClr val="black"/>
                </a:solidFill>
                <a:cs typeface="Times New Roman" charset="0"/>
              </a:rPr>
              <a:t>{</a:t>
            </a:r>
          </a:p>
        </p:txBody>
      </p:sp>
      <p:pic>
        <p:nvPicPr>
          <p:cNvPr id="40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9356" y="6026486"/>
            <a:ext cx="477838" cy="44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" name="TextBox 40"/>
          <p:cNvSpPr txBox="1">
            <a:spLocks noChangeArrowheads="1"/>
          </p:cNvSpPr>
          <p:nvPr/>
        </p:nvSpPr>
        <p:spPr bwMode="auto">
          <a:xfrm>
            <a:off x="3778250" y="6224689"/>
            <a:ext cx="489820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2800" dirty="0">
                <a:solidFill>
                  <a:prstClr val="black"/>
                </a:solidFill>
                <a:cs typeface="Arial" charset="0"/>
              </a:rPr>
              <a:t>the Essential matrix (</a:t>
            </a:r>
            <a:r>
              <a:rPr lang="zh-CN" altLang="en-US" sz="2800" dirty="0">
                <a:solidFill>
                  <a:prstClr val="black"/>
                </a:solidFill>
                <a:latin typeface="+mn-ea"/>
                <a:ea typeface="+mn-ea"/>
                <a:cs typeface="Arial" charset="0"/>
              </a:rPr>
              <a:t>本质矩阵</a:t>
            </a:r>
            <a:r>
              <a:rPr lang="en-US" sz="2800" dirty="0">
                <a:solidFill>
                  <a:prstClr val="black"/>
                </a:solidFill>
                <a:cs typeface="Arial" charset="0"/>
              </a:rPr>
              <a:t>)</a:t>
            </a:r>
          </a:p>
        </p:txBody>
      </p:sp>
      <p:cxnSp>
        <p:nvCxnSpPr>
          <p:cNvPr id="46" name="Straight Arrow Connector 45"/>
          <p:cNvCxnSpPr/>
          <p:nvPr/>
        </p:nvCxnSpPr>
        <p:spPr>
          <a:xfrm rot="10800000">
            <a:off x="2999581" y="6183649"/>
            <a:ext cx="533400" cy="207962"/>
          </a:xfrm>
          <a:prstGeom prst="straightConnector1">
            <a:avLst/>
          </a:prstGeom>
          <a:ln w="444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Picture 3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0381" y="5096211"/>
            <a:ext cx="2646363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2" name="标题 1"/>
          <p:cNvSpPr txBox="1">
            <a:spLocks/>
          </p:cNvSpPr>
          <p:nvPr/>
        </p:nvSpPr>
        <p:spPr>
          <a:xfrm>
            <a:off x="628650" y="365127"/>
            <a:ext cx="7886700" cy="903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两视图几何</a:t>
            </a:r>
            <a:r>
              <a:rPr lang="en-US" altLang="zh-CN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——Essential matrix</a:t>
            </a:r>
            <a:endParaRPr lang="zh-CN" altLang="en-US" dirty="0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4429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41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"/>
          <p:cNvSpPr txBox="1">
            <a:spLocks/>
          </p:cNvSpPr>
          <p:nvPr/>
        </p:nvSpPr>
        <p:spPr>
          <a:xfrm>
            <a:off x="628650" y="365127"/>
            <a:ext cx="7886700" cy="903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两视图几何</a:t>
            </a:r>
            <a:r>
              <a:rPr lang="en-US" altLang="zh-CN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——5</a:t>
            </a:r>
            <a:r>
              <a:rPr lang="zh-CN" altLang="en-US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点法</a:t>
            </a:r>
          </a:p>
        </p:txBody>
      </p:sp>
      <p:sp>
        <p:nvSpPr>
          <p:cNvPr id="12" name="Rectangle 3"/>
          <p:cNvSpPr txBox="1">
            <a:spLocks noChangeArrowheads="1"/>
          </p:cNvSpPr>
          <p:nvPr/>
        </p:nvSpPr>
        <p:spPr>
          <a:xfrm>
            <a:off x="457200" y="1412777"/>
            <a:ext cx="8435280" cy="5040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5</a:t>
            </a:r>
            <a:r>
              <a:rPr lang="zh-CN" altLang="en-US" sz="2400" dirty="0">
                <a:latin typeface="Times New Roman" pitchFamily="18" charset="0"/>
                <a:cs typeface="Times New Roman" pitchFamily="18" charset="0"/>
              </a:rPr>
              <a:t>点法求解本质矩阵</a:t>
            </a:r>
            <a:r>
              <a:rPr lang="en-US" altLang="zh-CN" sz="2400" b="1" dirty="0">
                <a:latin typeface="Times New Roman" pitchFamily="18" charset="0"/>
                <a:cs typeface="Times New Roman" pitchFamily="18" charset="0"/>
              </a:rPr>
              <a:t>E</a:t>
            </a:r>
            <a:endParaRPr lang="zh-CN" altLang="en-US" sz="24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>
          <a:xfrm>
            <a:off x="457199" y="6165304"/>
            <a:ext cx="8435280" cy="5040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1800" dirty="0" err="1">
                <a:latin typeface="Times New Roman" pitchFamily="18" charset="0"/>
                <a:cs typeface="Times New Roman" pitchFamily="18" charset="0"/>
              </a:rPr>
              <a:t>Nister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, “An efficient solution to the 5-point relative pose problem,” IEEE T-PAMI 2004</a:t>
            </a:r>
            <a:endParaRPr lang="zh-CN" altLang="en-US" sz="18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1936700"/>
            <a:ext cx="5688632" cy="40125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1404538"/>
            <a:ext cx="1584176" cy="410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5407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903634"/>
          </a:xfrm>
        </p:spPr>
        <p:txBody>
          <a:bodyPr/>
          <a:lstStyle/>
          <a:p>
            <a:r>
              <a:rPr lang="zh-CN" altLang="en-US" dirty="0">
                <a:solidFill>
                  <a:srgbClr val="0070C0"/>
                </a:solidFill>
              </a:rPr>
              <a:t>三维计算机视觉的应用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5992149"/>
            <a:ext cx="7886700" cy="50405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zh-CN" altLang="en-US" sz="2400" dirty="0"/>
              <a:t>无人车三维地图构建与重定位</a:t>
            </a:r>
          </a:p>
        </p:txBody>
      </p:sp>
      <p:pic>
        <p:nvPicPr>
          <p:cNvPr id="4" name="Large-Scale Map Building">
            <a:hlinkClick r:id="" action="ppaction://media"/>
            <a:extLst>
              <a:ext uri="{FF2B5EF4-FFF2-40B4-BE49-F238E27FC236}">
                <a16:creationId xmlns:a16="http://schemas.microsoft.com/office/drawing/2014/main" id="{B06E5510-DC37-49A8-84E2-7D57B3DA48C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47530" y="1124744"/>
            <a:ext cx="8448939" cy="4752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82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342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2"/>
          <p:cNvSpPr>
            <a:spLocks noGrp="1" noChangeArrowheads="1"/>
          </p:cNvSpPr>
          <p:nvPr>
            <p:ph type="title"/>
          </p:nvPr>
        </p:nvSpPr>
        <p:spPr>
          <a:xfrm>
            <a:off x="395536" y="332656"/>
            <a:ext cx="8229600" cy="791369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t"/>
          <a:lstStyle/>
          <a:p>
            <a:pPr fontAlgn="auto">
              <a:spcAft>
                <a:spcPts val="0"/>
              </a:spcAft>
              <a:defRPr/>
            </a:pPr>
            <a:r>
              <a:rPr lang="zh-CN" altLang="en-US" sz="3200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两视图几何</a:t>
            </a:r>
            <a:r>
              <a:rPr lang="en-US" altLang="zh-CN" sz="3200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——</a:t>
            </a:r>
            <a:r>
              <a:rPr lang="zh-CN" altLang="en-US" sz="3200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寻找最小配置解的意义</a:t>
            </a:r>
            <a:endParaRPr lang="zh-CN" altLang="en-US" sz="3200" dirty="0">
              <a:solidFill>
                <a:srgbClr val="0070C0"/>
              </a:solidFill>
              <a:effectLst/>
              <a:latin typeface="+mj-ea"/>
              <a:cs typeface="Times New Roman" panose="02020603050405020304" pitchFamily="18" charset="0"/>
            </a:endParaRPr>
          </a:p>
        </p:txBody>
      </p:sp>
      <p:sp>
        <p:nvSpPr>
          <p:cNvPr id="34" name="Rectangle 2"/>
          <p:cNvSpPr txBox="1">
            <a:spLocks noChangeArrowheads="1"/>
          </p:cNvSpPr>
          <p:nvPr/>
        </p:nvSpPr>
        <p:spPr>
          <a:xfrm>
            <a:off x="323528" y="1300672"/>
            <a:ext cx="8470204" cy="54415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rtlCol="0" anchor="t">
            <a:no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49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4900">
                <a:solidFill>
                  <a:schemeClr val="tx1"/>
                </a:solidFill>
                <a:latin typeface="Palatino Linotype" pitchFamily="18" charset="0"/>
                <a:ea typeface="宋体" pitchFamily="2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4900">
                <a:solidFill>
                  <a:schemeClr val="tx1"/>
                </a:solidFill>
                <a:latin typeface="Palatino Linotype" pitchFamily="18" charset="0"/>
                <a:ea typeface="宋体" pitchFamily="2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4900">
                <a:solidFill>
                  <a:schemeClr val="tx1"/>
                </a:solidFill>
                <a:latin typeface="Palatino Linotype" pitchFamily="18" charset="0"/>
                <a:ea typeface="宋体" pitchFamily="2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4900">
                <a:solidFill>
                  <a:schemeClr val="tx1"/>
                </a:solidFill>
                <a:latin typeface="Palatino Linotype" pitchFamily="18" charset="0"/>
                <a:ea typeface="宋体" pitchFamily="2" charset="-122"/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fontAlgn="auto">
              <a:spcAft>
                <a:spcPts val="0"/>
              </a:spcAft>
              <a:defRPr/>
            </a:pPr>
            <a:r>
              <a:rPr lang="zh-CN" altLang="en-US" sz="2400" dirty="0">
                <a:effectLst/>
                <a:latin typeface="Times New Roman" pitchFamily="18" charset="0"/>
                <a:ea typeface="+mn-ea"/>
                <a:cs typeface="Times New Roman" pitchFamily="18" charset="0"/>
              </a:rPr>
              <a:t>在计算</a:t>
            </a:r>
            <a:r>
              <a:rPr lang="en-US" altLang="zh-CN" sz="2400" dirty="0">
                <a:effectLst/>
                <a:latin typeface="Times New Roman" pitchFamily="18" charset="0"/>
                <a:ea typeface="+mn-ea"/>
                <a:cs typeface="Times New Roman" pitchFamily="18" charset="0"/>
              </a:rPr>
              <a:t>F</a:t>
            </a:r>
            <a:r>
              <a:rPr lang="zh-CN" altLang="en-US" sz="2400" dirty="0">
                <a:effectLst/>
                <a:latin typeface="Times New Roman" pitchFamily="18" charset="0"/>
                <a:ea typeface="+mn-ea"/>
                <a:cs typeface="Times New Roman" pitchFamily="18" charset="0"/>
              </a:rPr>
              <a:t>和</a:t>
            </a:r>
            <a:r>
              <a:rPr lang="en-US" altLang="zh-CN" sz="2400" dirty="0">
                <a:effectLst/>
                <a:latin typeface="Times New Roman" pitchFamily="18" charset="0"/>
                <a:ea typeface="+mn-ea"/>
                <a:cs typeface="Times New Roman" pitchFamily="18" charset="0"/>
              </a:rPr>
              <a:t>E</a:t>
            </a:r>
            <a:r>
              <a:rPr lang="zh-CN" altLang="en-US" sz="2400" dirty="0">
                <a:effectLst/>
                <a:latin typeface="Times New Roman" pitchFamily="18" charset="0"/>
                <a:ea typeface="+mn-ea"/>
                <a:cs typeface="Times New Roman" pitchFamily="18" charset="0"/>
              </a:rPr>
              <a:t>时为什么要寻找做小配置解（最少的对应点）？</a:t>
            </a:r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328117" y="1997224"/>
            <a:ext cx="8470204" cy="85571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rtlCol="0" anchor="t">
            <a:no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49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4900">
                <a:solidFill>
                  <a:schemeClr val="tx1"/>
                </a:solidFill>
                <a:latin typeface="Palatino Linotype" pitchFamily="18" charset="0"/>
                <a:ea typeface="宋体" pitchFamily="2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4900">
                <a:solidFill>
                  <a:schemeClr val="tx1"/>
                </a:solidFill>
                <a:latin typeface="Palatino Linotype" pitchFamily="18" charset="0"/>
                <a:ea typeface="宋体" pitchFamily="2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4900">
                <a:solidFill>
                  <a:schemeClr val="tx1"/>
                </a:solidFill>
                <a:latin typeface="Palatino Linotype" pitchFamily="18" charset="0"/>
                <a:ea typeface="宋体" pitchFamily="2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4900">
                <a:solidFill>
                  <a:schemeClr val="tx1"/>
                </a:solidFill>
                <a:latin typeface="Palatino Linotype" pitchFamily="18" charset="0"/>
                <a:ea typeface="宋体" pitchFamily="2" charset="-122"/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fontAlgn="auto">
              <a:spcAft>
                <a:spcPts val="0"/>
              </a:spcAft>
              <a:defRPr/>
            </a:pPr>
            <a:r>
              <a:rPr lang="zh-CN" altLang="en-US" sz="2400" dirty="0">
                <a:effectLst/>
                <a:latin typeface="Times New Roman" pitchFamily="18" charset="0"/>
                <a:ea typeface="+mn-ea"/>
                <a:cs typeface="Times New Roman" pitchFamily="18" charset="0"/>
              </a:rPr>
              <a:t>图像匹配点中不可避免的存在外点，因此使用</a:t>
            </a:r>
            <a:r>
              <a:rPr lang="en-US" altLang="zh-CN" sz="2400" dirty="0">
                <a:effectLst/>
                <a:latin typeface="Times New Roman" pitchFamily="18" charset="0"/>
                <a:ea typeface="+mn-ea"/>
                <a:cs typeface="Times New Roman" pitchFamily="18" charset="0"/>
              </a:rPr>
              <a:t>RANSAC</a:t>
            </a:r>
            <a:r>
              <a:rPr lang="zh-CN" altLang="en-US" sz="2400" dirty="0">
                <a:effectLst/>
                <a:latin typeface="Times New Roman" pitchFamily="18" charset="0"/>
                <a:ea typeface="+mn-ea"/>
                <a:cs typeface="Times New Roman" pitchFamily="18" charset="0"/>
              </a:rPr>
              <a:t>进行鲁棒估计。</a:t>
            </a:r>
          </a:p>
        </p:txBody>
      </p:sp>
      <p:sp>
        <p:nvSpPr>
          <p:cNvPr id="26" name="Rectangle 2"/>
          <p:cNvSpPr txBox="1">
            <a:spLocks noChangeArrowheads="1"/>
          </p:cNvSpPr>
          <p:nvPr/>
        </p:nvSpPr>
        <p:spPr>
          <a:xfrm>
            <a:off x="343696" y="3212976"/>
            <a:ext cx="8692800" cy="216024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rtlCol="0" anchor="t">
            <a:no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49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4900">
                <a:solidFill>
                  <a:schemeClr val="tx1"/>
                </a:solidFill>
                <a:latin typeface="Palatino Linotype" pitchFamily="18" charset="0"/>
                <a:ea typeface="宋体" pitchFamily="2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4900">
                <a:solidFill>
                  <a:schemeClr val="tx1"/>
                </a:solidFill>
                <a:latin typeface="Palatino Linotype" pitchFamily="18" charset="0"/>
                <a:ea typeface="宋体" pitchFamily="2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4900">
                <a:solidFill>
                  <a:schemeClr val="tx1"/>
                </a:solidFill>
                <a:latin typeface="Palatino Linotype" pitchFamily="18" charset="0"/>
                <a:ea typeface="宋体" pitchFamily="2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4900">
                <a:solidFill>
                  <a:schemeClr val="tx1"/>
                </a:solidFill>
                <a:latin typeface="Palatino Linotype" pitchFamily="18" charset="0"/>
                <a:ea typeface="宋体" pitchFamily="2" charset="-122"/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fontAlgn="auto">
              <a:spcAft>
                <a:spcPts val="0"/>
              </a:spcAft>
              <a:defRPr/>
            </a:pPr>
            <a:r>
              <a:rPr lang="en-US" altLang="zh-CN" sz="2400" dirty="0">
                <a:effectLst/>
                <a:latin typeface="Times New Roman" pitchFamily="18" charset="0"/>
                <a:ea typeface="+mn-ea"/>
                <a:cs typeface="Times New Roman" pitchFamily="18" charset="0"/>
              </a:rPr>
              <a:t>RANSAC</a:t>
            </a:r>
            <a:r>
              <a:rPr lang="zh-CN" altLang="en-US" sz="2400" dirty="0">
                <a:effectLst/>
                <a:latin typeface="Times New Roman" pitchFamily="18" charset="0"/>
                <a:ea typeface="+mn-ea"/>
                <a:cs typeface="Times New Roman" pitchFamily="18" charset="0"/>
              </a:rPr>
              <a:t>计算流程：</a:t>
            </a:r>
            <a:endParaRPr lang="en-US" altLang="zh-CN" sz="2400" dirty="0">
              <a:effectLst/>
              <a:latin typeface="Times New Roman" pitchFamily="18" charset="0"/>
              <a:ea typeface="+mn-ea"/>
              <a:cs typeface="Times New Roman" pitchFamily="18" charset="0"/>
            </a:endParaRPr>
          </a:p>
          <a:p>
            <a:pPr marL="457200" indent="-457200" fontAlgn="auto">
              <a:spcAft>
                <a:spcPts val="0"/>
              </a:spcAft>
              <a:buFont typeface="+mj-lt"/>
              <a:buAutoNum type="arabicPeriod"/>
              <a:defRPr/>
            </a:pPr>
            <a:r>
              <a:rPr lang="zh-CN" altLang="en-US" sz="2400" dirty="0">
                <a:effectLst/>
                <a:latin typeface="Times New Roman" pitchFamily="18" charset="0"/>
                <a:ea typeface="+mn-ea"/>
                <a:cs typeface="Times New Roman" pitchFamily="18" charset="0"/>
              </a:rPr>
              <a:t>随机选</a:t>
            </a:r>
            <a:r>
              <a:rPr lang="en-US" altLang="zh-CN" sz="2400" i="1" dirty="0">
                <a:effectLst/>
                <a:latin typeface="Times New Roman" pitchFamily="18" charset="0"/>
                <a:ea typeface="+mn-ea"/>
                <a:cs typeface="Times New Roman" pitchFamily="18" charset="0"/>
              </a:rPr>
              <a:t>r</a:t>
            </a:r>
            <a:r>
              <a:rPr lang="zh-CN" altLang="en-US" sz="2400" dirty="0">
                <a:effectLst/>
                <a:latin typeface="Times New Roman" pitchFamily="18" charset="0"/>
                <a:ea typeface="+mn-ea"/>
                <a:cs typeface="Times New Roman" pitchFamily="18" charset="0"/>
              </a:rPr>
              <a:t>对匹配点计算模型；</a:t>
            </a:r>
            <a:endParaRPr lang="en-US" altLang="zh-CN" sz="2400" dirty="0">
              <a:effectLst/>
              <a:latin typeface="Times New Roman" pitchFamily="18" charset="0"/>
              <a:ea typeface="+mn-ea"/>
              <a:cs typeface="Times New Roman" pitchFamily="18" charset="0"/>
            </a:endParaRPr>
          </a:p>
          <a:p>
            <a:pPr marL="457200" indent="-457200" fontAlgn="auto">
              <a:spcAft>
                <a:spcPts val="0"/>
              </a:spcAft>
              <a:buFont typeface="+mj-lt"/>
              <a:buAutoNum type="arabicPeriod"/>
              <a:defRPr/>
            </a:pPr>
            <a:r>
              <a:rPr lang="zh-CN" altLang="en-US" sz="2400" dirty="0">
                <a:effectLst/>
                <a:latin typeface="Times New Roman" pitchFamily="18" charset="0"/>
                <a:ea typeface="+mn-ea"/>
                <a:cs typeface="Times New Roman" pitchFamily="18" charset="0"/>
              </a:rPr>
              <a:t>计算模型的一致集（所有符合模型的匹配点构成的集合）；</a:t>
            </a:r>
            <a:endParaRPr lang="en-US" altLang="zh-CN" sz="2400" dirty="0">
              <a:effectLst/>
              <a:latin typeface="Times New Roman" pitchFamily="18" charset="0"/>
              <a:ea typeface="+mn-ea"/>
              <a:cs typeface="Times New Roman" pitchFamily="18" charset="0"/>
            </a:endParaRPr>
          </a:p>
          <a:p>
            <a:pPr marL="457200" indent="-457200" fontAlgn="auto">
              <a:spcAft>
                <a:spcPts val="0"/>
              </a:spcAft>
              <a:buFont typeface="+mj-lt"/>
              <a:buAutoNum type="arabicPeriod"/>
              <a:defRPr/>
            </a:pPr>
            <a:r>
              <a:rPr lang="zh-CN" altLang="en-US" sz="2400" dirty="0">
                <a:effectLst/>
                <a:latin typeface="Times New Roman" pitchFamily="18" charset="0"/>
                <a:ea typeface="+mn-ea"/>
                <a:cs typeface="Times New Roman" pitchFamily="18" charset="0"/>
              </a:rPr>
              <a:t>步骤</a:t>
            </a:r>
            <a:r>
              <a:rPr lang="en-US" altLang="zh-CN" sz="2400" dirty="0">
                <a:effectLst/>
                <a:latin typeface="Times New Roman" pitchFamily="18" charset="0"/>
                <a:ea typeface="+mn-ea"/>
                <a:cs typeface="Times New Roman" pitchFamily="18" charset="0"/>
              </a:rPr>
              <a:t>1-2</a:t>
            </a:r>
            <a:r>
              <a:rPr lang="zh-CN" altLang="en-US" sz="2400" dirty="0">
                <a:effectLst/>
                <a:latin typeface="Times New Roman" pitchFamily="18" charset="0"/>
                <a:ea typeface="+mn-ea"/>
                <a:cs typeface="Times New Roman" pitchFamily="18" charset="0"/>
              </a:rPr>
              <a:t>循环</a:t>
            </a:r>
            <a:r>
              <a:rPr lang="en-US" altLang="zh-CN" sz="2400" i="1" dirty="0">
                <a:effectLst/>
                <a:latin typeface="Times New Roman" pitchFamily="18" charset="0"/>
                <a:ea typeface="+mn-ea"/>
                <a:cs typeface="Times New Roman" pitchFamily="18" charset="0"/>
              </a:rPr>
              <a:t>n</a:t>
            </a:r>
            <a:r>
              <a:rPr lang="zh-CN" altLang="en-US" sz="2400" dirty="0">
                <a:effectLst/>
                <a:latin typeface="Times New Roman" pitchFamily="18" charset="0"/>
                <a:ea typeface="+mn-ea"/>
                <a:cs typeface="Times New Roman" pitchFamily="18" charset="0"/>
              </a:rPr>
              <a:t>次；</a:t>
            </a:r>
            <a:endParaRPr lang="en-US" altLang="zh-CN" sz="2400" dirty="0">
              <a:effectLst/>
              <a:latin typeface="Times New Roman" pitchFamily="18" charset="0"/>
              <a:ea typeface="+mn-ea"/>
              <a:cs typeface="Times New Roman" pitchFamily="18" charset="0"/>
            </a:endParaRPr>
          </a:p>
          <a:p>
            <a:pPr marL="457200" indent="-457200" fontAlgn="auto">
              <a:spcAft>
                <a:spcPts val="0"/>
              </a:spcAft>
              <a:buFont typeface="+mj-lt"/>
              <a:buAutoNum type="arabicPeriod"/>
              <a:defRPr/>
            </a:pPr>
            <a:r>
              <a:rPr lang="zh-CN" altLang="en-US" sz="2400" dirty="0">
                <a:effectLst/>
                <a:latin typeface="Times New Roman" pitchFamily="18" charset="0"/>
                <a:ea typeface="+mn-ea"/>
                <a:cs typeface="Times New Roman" pitchFamily="18" charset="0"/>
              </a:rPr>
              <a:t>使用最大一致集中的所有匹配点重新计算模型。</a:t>
            </a:r>
            <a:endParaRPr lang="en-US" altLang="zh-CN" sz="2400" dirty="0">
              <a:effectLst/>
              <a:latin typeface="Times New Roman" pitchFamily="18" charset="0"/>
              <a:ea typeface="+mn-ea"/>
              <a:cs typeface="Times New Roman" pitchFamily="18" charset="0"/>
            </a:endParaRPr>
          </a:p>
          <a:p>
            <a:pPr fontAlgn="auto">
              <a:spcAft>
                <a:spcPts val="0"/>
              </a:spcAft>
              <a:defRPr/>
            </a:pPr>
            <a:endParaRPr lang="zh-CN" altLang="en-US" sz="2400" dirty="0">
              <a:effectLst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2163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6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2"/>
          <p:cNvSpPr>
            <a:spLocks noGrp="1" noChangeArrowheads="1"/>
          </p:cNvSpPr>
          <p:nvPr>
            <p:ph type="title"/>
          </p:nvPr>
        </p:nvSpPr>
        <p:spPr>
          <a:xfrm>
            <a:off x="395536" y="332656"/>
            <a:ext cx="8229600" cy="791369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t"/>
          <a:lstStyle/>
          <a:p>
            <a:pPr fontAlgn="auto">
              <a:spcAft>
                <a:spcPts val="0"/>
              </a:spcAft>
              <a:defRPr/>
            </a:pPr>
            <a:r>
              <a:rPr lang="zh-CN" altLang="en-US" sz="3200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两视图几何</a:t>
            </a:r>
            <a:r>
              <a:rPr lang="en-US" altLang="zh-CN" sz="3200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——</a:t>
            </a:r>
            <a:r>
              <a:rPr lang="zh-CN" altLang="en-US" sz="3200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寻找最小配置解的意义</a:t>
            </a:r>
            <a:endParaRPr lang="zh-CN" altLang="en-US" sz="3200" dirty="0">
              <a:solidFill>
                <a:srgbClr val="0070C0"/>
              </a:solidFill>
              <a:effectLst/>
              <a:latin typeface="+mj-ea"/>
              <a:cs typeface="Times New Roman" panose="02020603050405020304" pitchFamily="18" charset="0"/>
            </a:endParaRPr>
          </a:p>
        </p:txBody>
      </p:sp>
      <p:sp>
        <p:nvSpPr>
          <p:cNvPr id="26" name="Rectangle 2"/>
          <p:cNvSpPr txBox="1">
            <a:spLocks noChangeArrowheads="1"/>
          </p:cNvSpPr>
          <p:nvPr/>
        </p:nvSpPr>
        <p:spPr>
          <a:xfrm>
            <a:off x="324106" y="1268760"/>
            <a:ext cx="8470205" cy="100811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rtlCol="0" anchor="t">
            <a:no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49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4900">
                <a:solidFill>
                  <a:schemeClr val="tx1"/>
                </a:solidFill>
                <a:latin typeface="Palatino Linotype" pitchFamily="18" charset="0"/>
                <a:ea typeface="宋体" pitchFamily="2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4900">
                <a:solidFill>
                  <a:schemeClr val="tx1"/>
                </a:solidFill>
                <a:latin typeface="Palatino Linotype" pitchFamily="18" charset="0"/>
                <a:ea typeface="宋体" pitchFamily="2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4900">
                <a:solidFill>
                  <a:schemeClr val="tx1"/>
                </a:solidFill>
                <a:latin typeface="Palatino Linotype" pitchFamily="18" charset="0"/>
                <a:ea typeface="宋体" pitchFamily="2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4900">
                <a:solidFill>
                  <a:schemeClr val="tx1"/>
                </a:solidFill>
                <a:latin typeface="Palatino Linotype" pitchFamily="18" charset="0"/>
                <a:ea typeface="宋体" pitchFamily="2" charset="-122"/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fontAlgn="auto">
              <a:spcAft>
                <a:spcPts val="0"/>
              </a:spcAft>
              <a:defRPr/>
            </a:pPr>
            <a:r>
              <a:rPr lang="zh-CN" altLang="en-US" sz="2400" dirty="0">
                <a:effectLst/>
                <a:latin typeface="Times New Roman" pitchFamily="18" charset="0"/>
                <a:ea typeface="+mn-ea"/>
                <a:cs typeface="Times New Roman" pitchFamily="18" charset="0"/>
              </a:rPr>
              <a:t>假定两幅图像中正确匹配点所占比例为</a:t>
            </a:r>
            <a:r>
              <a:rPr lang="en-US" altLang="zh-CN" sz="2400" i="1" dirty="0">
                <a:effectLst/>
                <a:latin typeface="Times New Roman" pitchFamily="18" charset="0"/>
                <a:ea typeface="+mn-ea"/>
                <a:cs typeface="Times New Roman" pitchFamily="18" charset="0"/>
              </a:rPr>
              <a:t>p</a:t>
            </a:r>
            <a:r>
              <a:rPr lang="en-US" altLang="zh-CN" sz="2400" dirty="0">
                <a:effectLst/>
                <a:latin typeface="Times New Roman" pitchFamily="18" charset="0"/>
                <a:ea typeface="+mn-ea"/>
                <a:cs typeface="Times New Roman" pitchFamily="18" charset="0"/>
              </a:rPr>
              <a:t>=0.5</a:t>
            </a:r>
            <a:r>
              <a:rPr lang="zh-CN" altLang="en-US" sz="2400" dirty="0">
                <a:effectLst/>
                <a:latin typeface="Times New Roman" pitchFamily="18" charset="0"/>
                <a:ea typeface="+mn-ea"/>
                <a:cs typeface="Times New Roman" pitchFamily="18" charset="0"/>
              </a:rPr>
              <a:t>，则经过</a:t>
            </a:r>
            <a:r>
              <a:rPr lang="en-US" altLang="zh-CN" sz="2400" i="1" dirty="0">
                <a:effectLst/>
                <a:latin typeface="Times New Roman" pitchFamily="18" charset="0"/>
                <a:ea typeface="+mn-ea"/>
                <a:cs typeface="Times New Roman" pitchFamily="18" charset="0"/>
              </a:rPr>
              <a:t>n</a:t>
            </a:r>
            <a:r>
              <a:rPr lang="zh-CN" altLang="en-US" sz="2400" dirty="0">
                <a:effectLst/>
                <a:latin typeface="Times New Roman" pitchFamily="18" charset="0"/>
                <a:ea typeface="+mn-ea"/>
                <a:cs typeface="Times New Roman" pitchFamily="18" charset="0"/>
              </a:rPr>
              <a:t>次</a:t>
            </a:r>
            <a:r>
              <a:rPr lang="en-US" altLang="zh-CN" sz="2400" dirty="0">
                <a:effectLst/>
                <a:latin typeface="Times New Roman" pitchFamily="18" charset="0"/>
                <a:ea typeface="+mn-ea"/>
                <a:cs typeface="Times New Roman" pitchFamily="18" charset="0"/>
              </a:rPr>
              <a:t>RANSAC</a:t>
            </a:r>
            <a:r>
              <a:rPr lang="zh-CN" altLang="en-US" sz="2400" dirty="0">
                <a:effectLst/>
                <a:latin typeface="Times New Roman" pitchFamily="18" charset="0"/>
                <a:ea typeface="+mn-ea"/>
                <a:cs typeface="Times New Roman" pitchFamily="18" charset="0"/>
              </a:rPr>
              <a:t>后找到正确模型的概率为（</a:t>
            </a:r>
            <a:r>
              <a:rPr lang="en-US" altLang="zh-CN" sz="2400" i="1" dirty="0">
                <a:effectLst/>
                <a:latin typeface="Times New Roman" pitchFamily="18" charset="0"/>
                <a:ea typeface="+mn-ea"/>
                <a:cs typeface="Times New Roman" pitchFamily="18" charset="0"/>
              </a:rPr>
              <a:t>r</a:t>
            </a:r>
            <a:r>
              <a:rPr lang="zh-CN" altLang="en-US" sz="2400" dirty="0">
                <a:effectLst/>
                <a:latin typeface="Times New Roman" pitchFamily="18" charset="0"/>
                <a:ea typeface="+mn-ea"/>
                <a:cs typeface="Times New Roman" pitchFamily="18" charset="0"/>
              </a:rPr>
              <a:t>为最小数据点个数）：</a:t>
            </a: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73338825"/>
              </p:ext>
            </p:extLst>
          </p:nvPr>
        </p:nvGraphicFramePr>
        <p:xfrm>
          <a:off x="1973263" y="2276475"/>
          <a:ext cx="4806950" cy="50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39" name="Equation" r:id="rId3" imgW="2171520" imgH="228600" progId="Equation.DSMT4">
                  <p:embed/>
                </p:oleObj>
              </mc:Choice>
              <mc:Fallback>
                <p:oleObj name="Equation" r:id="rId3" imgW="217152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73263" y="2276475"/>
                        <a:ext cx="4806950" cy="5048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391526" y="3214092"/>
            <a:ext cx="8572962" cy="266318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rtlCol="0" anchor="t">
            <a:no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49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4900">
                <a:solidFill>
                  <a:schemeClr val="tx1"/>
                </a:solidFill>
                <a:latin typeface="Palatino Linotype" pitchFamily="18" charset="0"/>
                <a:ea typeface="宋体" pitchFamily="2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4900">
                <a:solidFill>
                  <a:schemeClr val="tx1"/>
                </a:solidFill>
                <a:latin typeface="Palatino Linotype" pitchFamily="18" charset="0"/>
                <a:ea typeface="宋体" pitchFamily="2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4900">
                <a:solidFill>
                  <a:schemeClr val="tx1"/>
                </a:solidFill>
                <a:latin typeface="Palatino Linotype" pitchFamily="18" charset="0"/>
                <a:ea typeface="宋体" pitchFamily="2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4900">
                <a:solidFill>
                  <a:schemeClr val="tx1"/>
                </a:solidFill>
                <a:latin typeface="Palatino Linotype" pitchFamily="18" charset="0"/>
                <a:ea typeface="宋体" pitchFamily="2" charset="-122"/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fontAlgn="auto">
              <a:spcAft>
                <a:spcPts val="0"/>
              </a:spcAft>
              <a:defRPr/>
            </a:pPr>
            <a:r>
              <a:rPr lang="zh-CN" altLang="en-US" sz="2400" dirty="0">
                <a:effectLst/>
                <a:latin typeface="Times New Roman" pitchFamily="18" charset="0"/>
                <a:ea typeface="+mn-ea"/>
                <a:cs typeface="Times New Roman" pitchFamily="18" charset="0"/>
              </a:rPr>
              <a:t>当</a:t>
            </a:r>
            <a:r>
              <a:rPr lang="en-US" altLang="zh-CN" sz="2400" i="1" dirty="0">
                <a:effectLst/>
                <a:latin typeface="Times New Roman" pitchFamily="18" charset="0"/>
                <a:cs typeface="Times New Roman" pitchFamily="18" charset="0"/>
              </a:rPr>
              <a:t>p</a:t>
            </a:r>
            <a:r>
              <a:rPr lang="en-US" altLang="zh-CN" sz="2400" dirty="0">
                <a:effectLst/>
                <a:latin typeface="Times New Roman" pitchFamily="18" charset="0"/>
                <a:cs typeface="Times New Roman" pitchFamily="18" charset="0"/>
              </a:rPr>
              <a:t>=0.5,</a:t>
            </a:r>
            <a:r>
              <a:rPr lang="en-US" altLang="zh-CN" sz="2400" i="1" dirty="0">
                <a:effectLst/>
                <a:latin typeface="Times New Roman" pitchFamily="18" charset="0"/>
                <a:cs typeface="Times New Roman" pitchFamily="18" charset="0"/>
              </a:rPr>
              <a:t> r</a:t>
            </a:r>
            <a:r>
              <a:rPr lang="en-US" altLang="zh-CN" sz="2400" dirty="0">
                <a:effectLst/>
                <a:latin typeface="Times New Roman" pitchFamily="18" charset="0"/>
                <a:cs typeface="Times New Roman" pitchFamily="18" charset="0"/>
              </a:rPr>
              <a:t>=4, </a:t>
            </a:r>
            <a:r>
              <a:rPr lang="en-US" altLang="zh-CN" sz="2400" i="1" dirty="0">
                <a:effectLst/>
                <a:latin typeface="Times New Roman" pitchFamily="18" charset="0"/>
                <a:ea typeface="+mn-ea"/>
                <a:cs typeface="Times New Roman" pitchFamily="18" charset="0"/>
              </a:rPr>
              <a:t>n</a:t>
            </a:r>
            <a:r>
              <a:rPr lang="en-US" altLang="zh-CN" sz="2400" dirty="0">
                <a:effectLst/>
                <a:latin typeface="Times New Roman" pitchFamily="18" charset="0"/>
                <a:ea typeface="+mn-ea"/>
                <a:cs typeface="Times New Roman" pitchFamily="18" charset="0"/>
              </a:rPr>
              <a:t>=500</a:t>
            </a:r>
            <a:r>
              <a:rPr lang="zh-CN" altLang="en-US" sz="2400" dirty="0">
                <a:effectLst/>
                <a:latin typeface="Times New Roman" pitchFamily="18" charset="0"/>
                <a:ea typeface="+mn-ea"/>
                <a:cs typeface="Times New Roman" pitchFamily="18" charset="0"/>
              </a:rPr>
              <a:t>时，正确的模型未被找到的概率为</a:t>
            </a:r>
            <a:r>
              <a:rPr lang="en-US" altLang="zh-CN" sz="2400" dirty="0">
                <a:effectLst/>
                <a:latin typeface="Times New Roman" pitchFamily="18" charset="0"/>
                <a:ea typeface="+mn-ea"/>
                <a:cs typeface="Times New Roman" pitchFamily="18" charset="0"/>
              </a:rPr>
              <a:t>1×10</a:t>
            </a:r>
            <a:r>
              <a:rPr lang="en-US" altLang="zh-CN" sz="2400" baseline="30000" dirty="0">
                <a:effectLst/>
                <a:latin typeface="Times New Roman" pitchFamily="18" charset="0"/>
                <a:ea typeface="+mn-ea"/>
                <a:cs typeface="Times New Roman" pitchFamily="18" charset="0"/>
              </a:rPr>
              <a:t>-14</a:t>
            </a:r>
            <a:endParaRPr lang="en-US" altLang="zh-CN" sz="2400" dirty="0">
              <a:effectLst/>
              <a:latin typeface="Times New Roman" pitchFamily="18" charset="0"/>
              <a:ea typeface="+mn-ea"/>
              <a:cs typeface="Times New Roman" pitchFamily="18" charset="0"/>
            </a:endParaRPr>
          </a:p>
          <a:p>
            <a:pPr fontAlgn="auto">
              <a:spcAft>
                <a:spcPts val="0"/>
              </a:spcAft>
              <a:defRPr/>
            </a:pPr>
            <a:r>
              <a:rPr lang="zh-CN" altLang="en-US" sz="2400" dirty="0">
                <a:effectLst/>
                <a:latin typeface="Times New Roman" pitchFamily="18" charset="0"/>
                <a:cs typeface="Times New Roman" pitchFamily="18" charset="0"/>
              </a:rPr>
              <a:t>当</a:t>
            </a:r>
            <a:r>
              <a:rPr lang="en-US" altLang="zh-CN" sz="2400" i="1" dirty="0">
                <a:effectLst/>
                <a:latin typeface="Times New Roman" pitchFamily="18" charset="0"/>
                <a:cs typeface="Times New Roman" pitchFamily="18" charset="0"/>
              </a:rPr>
              <a:t>p</a:t>
            </a:r>
            <a:r>
              <a:rPr lang="en-US" altLang="zh-CN" sz="2400" dirty="0">
                <a:effectLst/>
                <a:latin typeface="Times New Roman" pitchFamily="18" charset="0"/>
                <a:cs typeface="Times New Roman" pitchFamily="18" charset="0"/>
              </a:rPr>
              <a:t>=0.5,</a:t>
            </a:r>
            <a:r>
              <a:rPr lang="en-US" altLang="zh-CN" sz="2400" i="1" dirty="0">
                <a:effectLst/>
                <a:latin typeface="Times New Roman" pitchFamily="18" charset="0"/>
                <a:cs typeface="Times New Roman" pitchFamily="18" charset="0"/>
              </a:rPr>
              <a:t> r</a:t>
            </a:r>
            <a:r>
              <a:rPr lang="en-US" altLang="zh-CN" sz="2400" dirty="0">
                <a:effectLst/>
                <a:latin typeface="Times New Roman" pitchFamily="18" charset="0"/>
                <a:cs typeface="Times New Roman" pitchFamily="18" charset="0"/>
              </a:rPr>
              <a:t>=5, </a:t>
            </a:r>
            <a:r>
              <a:rPr lang="en-US" altLang="zh-CN" sz="2400" i="1" dirty="0">
                <a:effectLst/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sz="2400" dirty="0">
                <a:effectLst/>
                <a:latin typeface="Times New Roman" pitchFamily="18" charset="0"/>
                <a:cs typeface="Times New Roman" pitchFamily="18" charset="0"/>
              </a:rPr>
              <a:t>=500</a:t>
            </a:r>
            <a:r>
              <a:rPr lang="zh-CN" altLang="en-US" sz="2400" dirty="0">
                <a:effectLst/>
                <a:latin typeface="Times New Roman" pitchFamily="18" charset="0"/>
                <a:cs typeface="Times New Roman" pitchFamily="18" charset="0"/>
              </a:rPr>
              <a:t>时，正确的模型未被找到的概率为</a:t>
            </a:r>
            <a:r>
              <a:rPr lang="en-US" altLang="zh-CN" sz="2400" dirty="0">
                <a:effectLst/>
                <a:latin typeface="Times New Roman" pitchFamily="18" charset="0"/>
                <a:cs typeface="Times New Roman" pitchFamily="18" charset="0"/>
              </a:rPr>
              <a:t>1×10</a:t>
            </a:r>
            <a:r>
              <a:rPr lang="en-US" altLang="zh-CN" sz="2400" baseline="30000" dirty="0">
                <a:effectLst/>
                <a:latin typeface="Times New Roman" pitchFamily="18" charset="0"/>
                <a:cs typeface="Times New Roman" pitchFamily="18" charset="0"/>
              </a:rPr>
              <a:t>-7</a:t>
            </a:r>
          </a:p>
          <a:p>
            <a:pPr fontAlgn="auto">
              <a:spcAft>
                <a:spcPts val="0"/>
              </a:spcAft>
              <a:defRPr/>
            </a:pPr>
            <a:r>
              <a:rPr lang="zh-CN" altLang="en-US" sz="2400" dirty="0">
                <a:effectLst/>
                <a:latin typeface="Times New Roman" pitchFamily="18" charset="0"/>
                <a:cs typeface="Times New Roman" pitchFamily="18" charset="0"/>
              </a:rPr>
              <a:t>当</a:t>
            </a:r>
            <a:r>
              <a:rPr lang="en-US" altLang="zh-CN" sz="2400" i="1" dirty="0">
                <a:effectLst/>
                <a:latin typeface="Times New Roman" pitchFamily="18" charset="0"/>
                <a:cs typeface="Times New Roman" pitchFamily="18" charset="0"/>
              </a:rPr>
              <a:t>p</a:t>
            </a:r>
            <a:r>
              <a:rPr lang="en-US" altLang="zh-CN" sz="2400" dirty="0">
                <a:effectLst/>
                <a:latin typeface="Times New Roman" pitchFamily="18" charset="0"/>
                <a:cs typeface="Times New Roman" pitchFamily="18" charset="0"/>
              </a:rPr>
              <a:t>=0.5,</a:t>
            </a:r>
            <a:r>
              <a:rPr lang="en-US" altLang="zh-CN" sz="2400" i="1" dirty="0">
                <a:effectLst/>
                <a:latin typeface="Times New Roman" pitchFamily="18" charset="0"/>
                <a:cs typeface="Times New Roman" pitchFamily="18" charset="0"/>
              </a:rPr>
              <a:t> r</a:t>
            </a:r>
            <a:r>
              <a:rPr lang="en-US" altLang="zh-CN" sz="2400" dirty="0">
                <a:effectLst/>
                <a:latin typeface="Times New Roman" pitchFamily="18" charset="0"/>
                <a:cs typeface="Times New Roman" pitchFamily="18" charset="0"/>
              </a:rPr>
              <a:t>=6, </a:t>
            </a:r>
            <a:r>
              <a:rPr lang="en-US" altLang="zh-CN" sz="2400" i="1" dirty="0">
                <a:effectLst/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sz="2400" dirty="0">
                <a:effectLst/>
                <a:latin typeface="Times New Roman" pitchFamily="18" charset="0"/>
                <a:cs typeface="Times New Roman" pitchFamily="18" charset="0"/>
              </a:rPr>
              <a:t>=500</a:t>
            </a:r>
            <a:r>
              <a:rPr lang="zh-CN" altLang="en-US" sz="2400" dirty="0">
                <a:effectLst/>
                <a:latin typeface="Times New Roman" pitchFamily="18" charset="0"/>
                <a:cs typeface="Times New Roman" pitchFamily="18" charset="0"/>
              </a:rPr>
              <a:t>时，正确的模型未被找到的概率为</a:t>
            </a:r>
            <a:r>
              <a:rPr lang="en-US" altLang="zh-CN" sz="2400" dirty="0">
                <a:effectLst/>
                <a:latin typeface="Times New Roman" pitchFamily="18" charset="0"/>
                <a:cs typeface="Times New Roman" pitchFamily="18" charset="0"/>
              </a:rPr>
              <a:t>1×10</a:t>
            </a:r>
            <a:r>
              <a:rPr lang="en-US" altLang="zh-CN" sz="2400" baseline="30000" dirty="0">
                <a:effectLst/>
                <a:latin typeface="Times New Roman" pitchFamily="18" charset="0"/>
                <a:cs typeface="Times New Roman" pitchFamily="18" charset="0"/>
              </a:rPr>
              <a:t>-4</a:t>
            </a:r>
            <a:endParaRPr lang="zh-CN" altLang="en-US" sz="2400" baseline="30000" dirty="0">
              <a:effectLst/>
              <a:latin typeface="Times New Roman" pitchFamily="18" charset="0"/>
              <a:cs typeface="Times New Roman" pitchFamily="18" charset="0"/>
            </a:endParaRPr>
          </a:p>
          <a:p>
            <a:pPr fontAlgn="auto">
              <a:spcAft>
                <a:spcPts val="0"/>
              </a:spcAft>
              <a:defRPr/>
            </a:pPr>
            <a:endParaRPr lang="zh-CN" altLang="en-US" sz="2400" baseline="30000" dirty="0">
              <a:effectLst/>
              <a:latin typeface="Times New Roman" pitchFamily="18" charset="0"/>
              <a:cs typeface="Times New Roman" pitchFamily="18" charset="0"/>
            </a:endParaRPr>
          </a:p>
          <a:p>
            <a:pPr fontAlgn="auto">
              <a:spcAft>
                <a:spcPts val="0"/>
              </a:spcAft>
              <a:defRPr/>
            </a:pPr>
            <a:endParaRPr lang="zh-CN" altLang="en-US" sz="2400" baseline="30000" dirty="0">
              <a:effectLst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1293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"/>
          <p:cNvSpPr txBox="1">
            <a:spLocks/>
          </p:cNvSpPr>
          <p:nvPr/>
        </p:nvSpPr>
        <p:spPr>
          <a:xfrm>
            <a:off x="628650" y="365127"/>
            <a:ext cx="8119814" cy="903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两视图几何</a:t>
            </a:r>
            <a:r>
              <a:rPr lang="en-US" altLang="zh-CN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—The Fundamental Matrix Song</a:t>
            </a:r>
            <a:endParaRPr lang="zh-CN" altLang="en-US" dirty="0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" name="Fundamental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27584" y="1124744"/>
            <a:ext cx="7488832" cy="5616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024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494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2"/>
          <p:cNvSpPr>
            <a:spLocks noGrp="1" noChangeArrowheads="1"/>
          </p:cNvSpPr>
          <p:nvPr>
            <p:ph type="title"/>
          </p:nvPr>
        </p:nvSpPr>
        <p:spPr>
          <a:xfrm>
            <a:off x="395536" y="332656"/>
            <a:ext cx="8229600" cy="791369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t"/>
          <a:lstStyle/>
          <a:p>
            <a:pPr fontAlgn="auto">
              <a:spcAft>
                <a:spcPts val="0"/>
              </a:spcAft>
              <a:defRPr/>
            </a:pPr>
            <a:r>
              <a:rPr lang="zh-CN" altLang="en-US" sz="3200" dirty="0">
                <a:solidFill>
                  <a:srgbClr val="0070C0"/>
                </a:solidFill>
                <a:effectLst/>
                <a:latin typeface="Times New Roman" pitchFamily="18" charset="0"/>
                <a:cs typeface="Times New Roman" pitchFamily="18" charset="0"/>
              </a:rPr>
              <a:t>总结</a:t>
            </a:r>
            <a:r>
              <a:rPr lang="en-US" altLang="zh-CN" sz="3200" dirty="0">
                <a:solidFill>
                  <a:srgbClr val="0070C0"/>
                </a:solidFill>
                <a:effectLst/>
                <a:latin typeface="Times New Roman" pitchFamily="18" charset="0"/>
                <a:cs typeface="Times New Roman" pitchFamily="18" charset="0"/>
              </a:rPr>
              <a:t>—</a:t>
            </a:r>
            <a:r>
              <a:rPr lang="zh-CN" altLang="en-US" sz="3200" dirty="0">
                <a:solidFill>
                  <a:srgbClr val="0070C0"/>
                </a:solidFill>
                <a:effectLst/>
                <a:latin typeface="Times New Roman" pitchFamily="18" charset="0"/>
                <a:cs typeface="Times New Roman" pitchFamily="18" charset="0"/>
              </a:rPr>
              <a:t>本节课内容回顾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513408" y="1268760"/>
            <a:ext cx="8019032" cy="424847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rtlCol="0" anchor="t">
            <a:no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49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4900">
                <a:solidFill>
                  <a:schemeClr val="tx1"/>
                </a:solidFill>
                <a:latin typeface="Palatino Linotype" pitchFamily="18" charset="0"/>
                <a:ea typeface="宋体" pitchFamily="2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4900">
                <a:solidFill>
                  <a:schemeClr val="tx1"/>
                </a:solidFill>
                <a:latin typeface="Palatino Linotype" pitchFamily="18" charset="0"/>
                <a:ea typeface="宋体" pitchFamily="2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4900">
                <a:solidFill>
                  <a:schemeClr val="tx1"/>
                </a:solidFill>
                <a:latin typeface="Palatino Linotype" pitchFamily="18" charset="0"/>
                <a:ea typeface="宋体" pitchFamily="2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4900">
                <a:solidFill>
                  <a:schemeClr val="tx1"/>
                </a:solidFill>
                <a:latin typeface="Palatino Linotype" pitchFamily="18" charset="0"/>
                <a:ea typeface="宋体" pitchFamily="2" charset="-122"/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342900" indent="-342900"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zh-CN" altLang="en-US" sz="2400" dirty="0">
                <a:effectLst/>
                <a:latin typeface="Times New Roman" pitchFamily="18" charset="0"/>
                <a:cs typeface="Times New Roman" pitchFamily="18" charset="0"/>
              </a:rPr>
              <a:t>射影空间：对</a:t>
            </a:r>
            <a:r>
              <a:rPr lang="en-US" altLang="zh-CN" sz="2400" dirty="0">
                <a:effectLst/>
                <a:latin typeface="Times New Roman" pitchFamily="18" charset="0"/>
                <a:cs typeface="Times New Roman" pitchFamily="18" charset="0"/>
              </a:rPr>
              <a:t>n</a:t>
            </a:r>
            <a:r>
              <a:rPr lang="zh-CN" altLang="en-US" sz="2400" dirty="0">
                <a:effectLst/>
                <a:latin typeface="Times New Roman" pitchFamily="18" charset="0"/>
                <a:cs typeface="Times New Roman" pitchFamily="18" charset="0"/>
              </a:rPr>
              <a:t>维欧式空间加入无穷远元素，并对有限元素和无穷远元素不加区分，则他们共同构成</a:t>
            </a:r>
            <a:r>
              <a:rPr lang="en-US" altLang="zh-CN" sz="2400" dirty="0">
                <a:effectLst/>
                <a:latin typeface="Times New Roman" pitchFamily="18" charset="0"/>
                <a:cs typeface="Times New Roman" pitchFamily="18" charset="0"/>
              </a:rPr>
              <a:t>n</a:t>
            </a:r>
            <a:r>
              <a:rPr lang="zh-CN" altLang="en-US" sz="2400" dirty="0">
                <a:effectLst/>
                <a:latin typeface="Times New Roman" pitchFamily="18" charset="0"/>
                <a:cs typeface="Times New Roman" pitchFamily="18" charset="0"/>
              </a:rPr>
              <a:t>维射影空间</a:t>
            </a:r>
            <a:endParaRPr lang="en-US" altLang="zh-CN" sz="2400" dirty="0">
              <a:effectLst/>
              <a:latin typeface="Times New Roman" pitchFamily="18" charset="0"/>
              <a:cs typeface="Times New Roman" pitchFamily="18" charset="0"/>
            </a:endParaRPr>
          </a:p>
          <a:p>
            <a:pPr marL="342900" indent="-342900" fontAlgn="auto">
              <a:spcAft>
                <a:spcPts val="0"/>
              </a:spcAft>
              <a:buFont typeface="Arial" pitchFamily="34" charset="0"/>
              <a:buChar char="•"/>
              <a:defRPr/>
            </a:pPr>
            <a:endParaRPr lang="en-US" altLang="zh-CN" sz="2400" dirty="0">
              <a:effectLst/>
              <a:latin typeface="Times New Roman" pitchFamily="18" charset="0"/>
              <a:cs typeface="Times New Roman" pitchFamily="18" charset="0"/>
            </a:endParaRPr>
          </a:p>
          <a:p>
            <a:pPr marL="342900" indent="-342900" fontAlgn="auto">
              <a:spcAft>
                <a:spcPts val="0"/>
              </a:spcAft>
              <a:buFont typeface="Arial" pitchFamily="34" charset="0"/>
              <a:buChar char="•"/>
              <a:defRPr/>
            </a:pPr>
            <a:endParaRPr lang="en-US" altLang="zh-CN" sz="2400" dirty="0">
              <a:effectLst/>
              <a:latin typeface="Times New Roman" pitchFamily="18" charset="0"/>
              <a:cs typeface="Times New Roman" pitchFamily="18" charset="0"/>
            </a:endParaRPr>
          </a:p>
          <a:p>
            <a:pPr marL="342900" indent="-342900" fontAlgn="auto">
              <a:spcAft>
                <a:spcPts val="0"/>
              </a:spcAft>
              <a:buFont typeface="Arial" pitchFamily="34" charset="0"/>
              <a:buChar char="•"/>
              <a:defRPr/>
            </a:pPr>
            <a:endParaRPr lang="en-US" altLang="zh-CN" sz="2400" dirty="0">
              <a:effectLst/>
              <a:latin typeface="Times New Roman" pitchFamily="18" charset="0"/>
              <a:cs typeface="Times New Roman" pitchFamily="18" charset="0"/>
            </a:endParaRPr>
          </a:p>
          <a:p>
            <a:pPr marL="342900" indent="-342900"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zh-CN" altLang="en-US" sz="2400" dirty="0">
                <a:effectLst/>
                <a:latin typeface="Times New Roman" pitchFamily="18" charset="0"/>
                <a:cs typeface="Times New Roman" pitchFamily="18" charset="0"/>
              </a:rPr>
              <a:t>小孔相机成像模型：</a:t>
            </a:r>
            <a:endParaRPr lang="en-US" altLang="zh-CN" sz="2400" dirty="0">
              <a:effectLst/>
              <a:latin typeface="Times New Roman" pitchFamily="18" charset="0"/>
              <a:cs typeface="Times New Roman" pitchFamily="18" charset="0"/>
            </a:endParaRPr>
          </a:p>
          <a:p>
            <a:pPr marL="342900" indent="-342900" fontAlgn="auto">
              <a:spcAft>
                <a:spcPts val="0"/>
              </a:spcAft>
              <a:buFont typeface="Arial" pitchFamily="34" charset="0"/>
              <a:buChar char="•"/>
              <a:defRPr/>
            </a:pPr>
            <a:endParaRPr lang="en-US" altLang="zh-CN" sz="2400" dirty="0">
              <a:effectLst/>
              <a:latin typeface="Times New Roman" pitchFamily="18" charset="0"/>
              <a:cs typeface="Times New Roman" pitchFamily="18" charset="0"/>
            </a:endParaRPr>
          </a:p>
          <a:p>
            <a:pPr marL="342900" indent="-342900" fontAlgn="auto">
              <a:spcAft>
                <a:spcPts val="0"/>
              </a:spcAft>
              <a:buFont typeface="Arial" pitchFamily="34" charset="0"/>
              <a:buChar char="•"/>
              <a:defRPr/>
            </a:pPr>
            <a:endParaRPr lang="en-US" altLang="zh-CN" sz="2400" dirty="0">
              <a:effectLst/>
              <a:latin typeface="Times New Roman" pitchFamily="18" charset="0"/>
              <a:cs typeface="Times New Roman" pitchFamily="18" charset="0"/>
            </a:endParaRPr>
          </a:p>
          <a:p>
            <a:pPr marL="342900" indent="-342900" fontAlgn="auto">
              <a:spcAft>
                <a:spcPts val="0"/>
              </a:spcAft>
              <a:buFont typeface="Arial" pitchFamily="34" charset="0"/>
              <a:buChar char="•"/>
              <a:defRPr/>
            </a:pPr>
            <a:endParaRPr lang="en-US" altLang="zh-CN" sz="2400" dirty="0">
              <a:effectLst/>
              <a:latin typeface="Times New Roman" pitchFamily="18" charset="0"/>
              <a:cs typeface="Times New Roman" pitchFamily="18" charset="0"/>
            </a:endParaRPr>
          </a:p>
          <a:p>
            <a:pPr marL="342900" indent="-342900"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zh-CN" altLang="en-US" sz="2400" dirty="0">
                <a:effectLst/>
                <a:latin typeface="Times New Roman" pitchFamily="18" charset="0"/>
                <a:cs typeface="Times New Roman" pitchFamily="18" charset="0"/>
              </a:rPr>
              <a:t>基本矩阵</a:t>
            </a:r>
            <a:r>
              <a:rPr lang="en-US" altLang="zh-CN" sz="2400" dirty="0">
                <a:effectLst/>
                <a:latin typeface="Times New Roman" pitchFamily="18" charset="0"/>
                <a:cs typeface="Times New Roman" pitchFamily="18" charset="0"/>
              </a:rPr>
              <a:t>F</a:t>
            </a:r>
            <a:r>
              <a:rPr lang="zh-CN" altLang="en-US" sz="2400" dirty="0">
                <a:effectLst/>
                <a:latin typeface="Times New Roman" pitchFamily="18" charset="0"/>
                <a:cs typeface="Times New Roman" pitchFamily="18" charset="0"/>
              </a:rPr>
              <a:t>，</a:t>
            </a:r>
            <a:r>
              <a:rPr lang="en-US" altLang="zh-CN" sz="2400" dirty="0">
                <a:effectLst/>
                <a:latin typeface="Times New Roman" pitchFamily="18" charset="0"/>
                <a:cs typeface="Times New Roman" pitchFamily="18" charset="0"/>
              </a:rPr>
              <a:t>8</a:t>
            </a:r>
            <a:r>
              <a:rPr lang="zh-CN" altLang="en-US" sz="2400" dirty="0">
                <a:effectLst/>
                <a:latin typeface="Times New Roman" pitchFamily="18" charset="0"/>
                <a:cs typeface="Times New Roman" pitchFamily="18" charset="0"/>
              </a:rPr>
              <a:t>点法</a:t>
            </a: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81421456"/>
              </p:ext>
            </p:extLst>
          </p:nvPr>
        </p:nvGraphicFramePr>
        <p:xfrm>
          <a:off x="3708400" y="2492375"/>
          <a:ext cx="1887538" cy="1657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99" name="公式" r:id="rId3" imgW="1079280" imgH="914400" progId="Equation.3">
                  <p:embed/>
                </p:oleObj>
              </mc:Choice>
              <mc:Fallback>
                <p:oleObj name="公式" r:id="rId3" imgW="1079280" imgH="9144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08400" y="2492375"/>
                        <a:ext cx="1887538" cy="1657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29368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2"/>
          <p:cNvSpPr>
            <a:spLocks noGrp="1" noChangeArrowheads="1"/>
          </p:cNvSpPr>
          <p:nvPr>
            <p:ph type="title"/>
          </p:nvPr>
        </p:nvSpPr>
        <p:spPr>
          <a:xfrm>
            <a:off x="395536" y="332656"/>
            <a:ext cx="8229600" cy="791369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t"/>
          <a:lstStyle/>
          <a:p>
            <a:pPr fontAlgn="auto">
              <a:spcAft>
                <a:spcPts val="0"/>
              </a:spcAft>
              <a:defRPr/>
            </a:pPr>
            <a:r>
              <a:rPr lang="zh-CN" altLang="en-US" sz="3200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总结</a:t>
            </a:r>
            <a:r>
              <a:rPr lang="en-US" altLang="zh-CN" sz="3200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—</a:t>
            </a:r>
            <a:r>
              <a:rPr lang="zh-CN" altLang="en-US" sz="3200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参考文献</a:t>
            </a:r>
            <a:endParaRPr lang="zh-CN" altLang="en-US" sz="3200" dirty="0">
              <a:solidFill>
                <a:srgbClr val="0070C0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0178" name="Picture 2" descr="http://ecx.images-amazon.com/images/I/41uDGr3uztL._SX321_BO1,204,203,200_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243" y="3789040"/>
            <a:ext cx="1584752" cy="2448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180" name="Picture 4" descr="https://img1.doubanio.com/lpic/s24266419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942" y="1268760"/>
            <a:ext cx="1607355" cy="2284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2843808" y="1776350"/>
            <a:ext cx="5904656" cy="126978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rtlCol="0" anchor="t">
            <a:no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49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4900">
                <a:solidFill>
                  <a:schemeClr val="tx1"/>
                </a:solidFill>
                <a:latin typeface="Palatino Linotype" pitchFamily="18" charset="0"/>
                <a:ea typeface="宋体" pitchFamily="2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4900">
                <a:solidFill>
                  <a:schemeClr val="tx1"/>
                </a:solidFill>
                <a:latin typeface="Palatino Linotype" pitchFamily="18" charset="0"/>
                <a:ea typeface="宋体" pitchFamily="2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4900">
                <a:solidFill>
                  <a:schemeClr val="tx1"/>
                </a:solidFill>
                <a:latin typeface="Palatino Linotype" pitchFamily="18" charset="0"/>
                <a:ea typeface="宋体" pitchFamily="2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4900">
                <a:solidFill>
                  <a:schemeClr val="tx1"/>
                </a:solidFill>
                <a:latin typeface="Palatino Linotype" pitchFamily="18" charset="0"/>
                <a:ea typeface="宋体" pitchFamily="2" charset="-122"/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fontAlgn="auto">
              <a:spcAft>
                <a:spcPts val="0"/>
              </a:spcAft>
              <a:defRPr/>
            </a:pPr>
            <a:r>
              <a:rPr lang="en-US" altLang="zh-CN" sz="2400" dirty="0">
                <a:solidFill>
                  <a:srgbClr val="0070C0"/>
                </a:solidFill>
                <a:effectLst/>
                <a:latin typeface="Times New Roman" pitchFamily="18" charset="0"/>
                <a:cs typeface="Times New Roman" pitchFamily="18" charset="0"/>
              </a:rPr>
              <a:t>Multiple View Geometry in Computer Vision </a:t>
            </a:r>
            <a:r>
              <a:rPr lang="en-US" altLang="zh-CN" sz="2000" dirty="0">
                <a:effectLst/>
                <a:latin typeface="Times New Roman" pitchFamily="18" charset="0"/>
                <a:cs typeface="Times New Roman" pitchFamily="18" charset="0"/>
              </a:rPr>
              <a:t>Richard Hartley and Andrew </a:t>
            </a:r>
            <a:r>
              <a:rPr lang="en-US" altLang="zh-CN" sz="2000" dirty="0" err="1">
                <a:effectLst/>
                <a:latin typeface="Times New Roman" pitchFamily="18" charset="0"/>
                <a:cs typeface="Times New Roman" pitchFamily="18" charset="0"/>
              </a:rPr>
              <a:t>Zisserman</a:t>
            </a:r>
            <a:r>
              <a:rPr lang="en-US" altLang="zh-CN" sz="2000" dirty="0">
                <a:effectLst/>
                <a:latin typeface="Times New Roman" pitchFamily="18" charset="0"/>
                <a:cs typeface="Times New Roman" pitchFamily="18" charset="0"/>
              </a:rPr>
              <a:t>,</a:t>
            </a:r>
          </a:p>
          <a:p>
            <a:pPr fontAlgn="auto">
              <a:spcAft>
                <a:spcPts val="0"/>
              </a:spcAft>
              <a:defRPr/>
            </a:pPr>
            <a:r>
              <a:rPr lang="en-US" altLang="zh-CN" sz="2000" dirty="0">
                <a:effectLst/>
                <a:latin typeface="Times New Roman" pitchFamily="18" charset="0"/>
                <a:cs typeface="Times New Roman" pitchFamily="18" charset="0"/>
              </a:rPr>
              <a:t>Cambridge University Press, 2004.</a:t>
            </a:r>
            <a:endParaRPr lang="zh-CN" altLang="en-US" sz="2000" dirty="0">
              <a:effectLst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2843808" y="4378282"/>
            <a:ext cx="5904656" cy="126978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rtlCol="0" anchor="t">
            <a:no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49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4900">
                <a:solidFill>
                  <a:schemeClr val="tx1"/>
                </a:solidFill>
                <a:latin typeface="Palatino Linotype" pitchFamily="18" charset="0"/>
                <a:ea typeface="宋体" pitchFamily="2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4900">
                <a:solidFill>
                  <a:schemeClr val="tx1"/>
                </a:solidFill>
                <a:latin typeface="Palatino Linotype" pitchFamily="18" charset="0"/>
                <a:ea typeface="宋体" pitchFamily="2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4900">
                <a:solidFill>
                  <a:schemeClr val="tx1"/>
                </a:solidFill>
                <a:latin typeface="Palatino Linotype" pitchFamily="18" charset="0"/>
                <a:ea typeface="宋体" pitchFamily="2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4900">
                <a:solidFill>
                  <a:schemeClr val="tx1"/>
                </a:solidFill>
                <a:latin typeface="Palatino Linotype" pitchFamily="18" charset="0"/>
                <a:ea typeface="宋体" pitchFamily="2" charset="-122"/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fontAlgn="auto">
              <a:spcAft>
                <a:spcPts val="0"/>
              </a:spcAft>
              <a:defRPr/>
            </a:pPr>
            <a:r>
              <a:rPr lang="en-US" altLang="zh-CN" sz="2400" dirty="0">
                <a:solidFill>
                  <a:srgbClr val="0070C0"/>
                </a:solidFill>
                <a:effectLst/>
                <a:latin typeface="Times New Roman" pitchFamily="18" charset="0"/>
                <a:cs typeface="Times New Roman" pitchFamily="18" charset="0"/>
              </a:rPr>
              <a:t>Image-Based Modeling</a:t>
            </a:r>
          </a:p>
          <a:p>
            <a:pPr fontAlgn="auto">
              <a:spcAft>
                <a:spcPts val="0"/>
              </a:spcAft>
              <a:defRPr/>
            </a:pPr>
            <a:r>
              <a:rPr lang="en-US" altLang="zh-CN" sz="2000" dirty="0">
                <a:effectLst/>
                <a:latin typeface="Times New Roman" pitchFamily="18" charset="0"/>
                <a:cs typeface="Times New Roman" pitchFamily="18" charset="0"/>
              </a:rPr>
              <a:t>Long </a:t>
            </a:r>
            <a:r>
              <a:rPr lang="en-US" altLang="zh-CN" sz="2000" dirty="0" err="1">
                <a:effectLst/>
                <a:latin typeface="Times New Roman" pitchFamily="18" charset="0"/>
                <a:cs typeface="Times New Roman" pitchFamily="18" charset="0"/>
              </a:rPr>
              <a:t>Quan</a:t>
            </a:r>
            <a:endParaRPr lang="en-US" altLang="zh-CN" sz="2000" dirty="0">
              <a:effectLst/>
              <a:latin typeface="Times New Roman" pitchFamily="18" charset="0"/>
              <a:cs typeface="Times New Roman" pitchFamily="18" charset="0"/>
            </a:endParaRPr>
          </a:p>
          <a:p>
            <a:pPr fontAlgn="auto">
              <a:spcAft>
                <a:spcPts val="0"/>
              </a:spcAft>
              <a:defRPr/>
            </a:pPr>
            <a:r>
              <a:rPr lang="en-US" altLang="zh-CN" sz="2000" dirty="0">
                <a:effectLst/>
                <a:latin typeface="Times New Roman" pitchFamily="18" charset="0"/>
                <a:cs typeface="Times New Roman" pitchFamily="18" charset="0"/>
              </a:rPr>
              <a:t>Springer, 2010.</a:t>
            </a:r>
            <a:endParaRPr lang="zh-CN" altLang="en-US" sz="2000" dirty="0">
              <a:effectLst/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486985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2"/>
          <p:cNvSpPr>
            <a:spLocks noGrp="1" noChangeArrowheads="1"/>
          </p:cNvSpPr>
          <p:nvPr>
            <p:ph type="title"/>
          </p:nvPr>
        </p:nvSpPr>
        <p:spPr>
          <a:xfrm>
            <a:off x="395536" y="332656"/>
            <a:ext cx="8229600" cy="791369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t"/>
          <a:lstStyle/>
          <a:p>
            <a:pPr fontAlgn="auto">
              <a:spcAft>
                <a:spcPts val="0"/>
              </a:spcAft>
              <a:defRPr/>
            </a:pPr>
            <a:r>
              <a:rPr lang="zh-CN" altLang="en-US" sz="3200" dirty="0">
                <a:solidFill>
                  <a:srgbClr val="0070C0"/>
                </a:solidFill>
                <a:effectLst/>
                <a:latin typeface="Times New Roman" pitchFamily="18" charset="0"/>
                <a:cs typeface="Times New Roman" pitchFamily="18" charset="0"/>
              </a:rPr>
              <a:t>课后作业（自愿）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501857" y="1063032"/>
            <a:ext cx="8019032" cy="151216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rtlCol="0" anchor="t">
            <a:no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49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4900">
                <a:solidFill>
                  <a:schemeClr val="tx1"/>
                </a:solidFill>
                <a:latin typeface="Palatino Linotype" pitchFamily="18" charset="0"/>
                <a:ea typeface="宋体" pitchFamily="2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4900">
                <a:solidFill>
                  <a:schemeClr val="tx1"/>
                </a:solidFill>
                <a:latin typeface="Palatino Linotype" pitchFamily="18" charset="0"/>
                <a:ea typeface="宋体" pitchFamily="2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4900">
                <a:solidFill>
                  <a:schemeClr val="tx1"/>
                </a:solidFill>
                <a:latin typeface="Palatino Linotype" pitchFamily="18" charset="0"/>
                <a:ea typeface="宋体" pitchFamily="2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4900">
                <a:solidFill>
                  <a:schemeClr val="tx1"/>
                </a:solidFill>
                <a:latin typeface="Palatino Linotype" pitchFamily="18" charset="0"/>
                <a:ea typeface="宋体" pitchFamily="2" charset="-122"/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342900" indent="-342900"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zh-CN" altLang="en-US" sz="2400" dirty="0">
                <a:effectLst/>
                <a:latin typeface="Times New Roman" pitchFamily="18" charset="0"/>
                <a:cs typeface="Times New Roman" pitchFamily="18" charset="0"/>
              </a:rPr>
              <a:t>图像匹配中匹配外点是不可避免的，利用基本矩阵</a:t>
            </a:r>
            <a:r>
              <a:rPr lang="en-US" altLang="zh-CN" sz="2400" dirty="0">
                <a:effectLst/>
                <a:latin typeface="Times New Roman" pitchFamily="18" charset="0"/>
                <a:cs typeface="Times New Roman" pitchFamily="18" charset="0"/>
              </a:rPr>
              <a:t>F</a:t>
            </a:r>
            <a:r>
              <a:rPr lang="zh-CN" altLang="en-US" sz="2400" dirty="0">
                <a:effectLst/>
                <a:latin typeface="Times New Roman" pitchFamily="18" charset="0"/>
                <a:cs typeface="Times New Roman" pitchFamily="18" charset="0"/>
              </a:rPr>
              <a:t>是否可以对匹配外点进行去除？如何去除？是否能去除所有外点？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55FFC7D-4175-46BF-88E2-C4D3B76DB5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3006" y="2323658"/>
            <a:ext cx="5241282" cy="196383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D89C4AD2-0124-4E10-A26C-DC9DE22D9B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3006" y="4509120"/>
            <a:ext cx="5241282" cy="2098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68372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2"/>
          <p:cNvSpPr>
            <a:spLocks noGrp="1" noChangeArrowheads="1"/>
          </p:cNvSpPr>
          <p:nvPr>
            <p:ph type="title"/>
          </p:nvPr>
        </p:nvSpPr>
        <p:spPr>
          <a:xfrm>
            <a:off x="395536" y="332656"/>
            <a:ext cx="8229600" cy="791369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t"/>
          <a:lstStyle/>
          <a:p>
            <a:pPr fontAlgn="auto">
              <a:spcAft>
                <a:spcPts val="0"/>
              </a:spcAft>
              <a:defRPr/>
            </a:pPr>
            <a:r>
              <a:rPr lang="zh-CN" altLang="en-US" sz="3200" dirty="0">
                <a:solidFill>
                  <a:srgbClr val="0070C0"/>
                </a:solidFill>
                <a:effectLst/>
                <a:latin typeface="Times New Roman" pitchFamily="18" charset="0"/>
                <a:cs typeface="Times New Roman" pitchFamily="18" charset="0"/>
              </a:rPr>
              <a:t>课后作业（自愿）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501857" y="1063032"/>
            <a:ext cx="8019032" cy="151216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rtlCol="0" anchor="t">
            <a:no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49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4900">
                <a:solidFill>
                  <a:schemeClr val="tx1"/>
                </a:solidFill>
                <a:latin typeface="Palatino Linotype" pitchFamily="18" charset="0"/>
                <a:ea typeface="宋体" pitchFamily="2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4900">
                <a:solidFill>
                  <a:schemeClr val="tx1"/>
                </a:solidFill>
                <a:latin typeface="Palatino Linotype" pitchFamily="18" charset="0"/>
                <a:ea typeface="宋体" pitchFamily="2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4900">
                <a:solidFill>
                  <a:schemeClr val="tx1"/>
                </a:solidFill>
                <a:latin typeface="Palatino Linotype" pitchFamily="18" charset="0"/>
                <a:ea typeface="宋体" pitchFamily="2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4900">
                <a:solidFill>
                  <a:schemeClr val="tx1"/>
                </a:solidFill>
                <a:latin typeface="Palatino Linotype" pitchFamily="18" charset="0"/>
                <a:ea typeface="宋体" pitchFamily="2" charset="-122"/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342900" indent="-342900"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zh-CN" altLang="en-US" sz="2400" dirty="0">
                <a:effectLst/>
                <a:latin typeface="Times New Roman" pitchFamily="18" charset="0"/>
                <a:cs typeface="Times New Roman" pitchFamily="18" charset="0"/>
              </a:rPr>
              <a:t>图像匹配中匹配外点是不可避免的，利用基本矩阵</a:t>
            </a:r>
            <a:r>
              <a:rPr lang="en-US" altLang="zh-CN" sz="2400" dirty="0">
                <a:effectLst/>
                <a:latin typeface="Times New Roman" pitchFamily="18" charset="0"/>
                <a:cs typeface="Times New Roman" pitchFamily="18" charset="0"/>
              </a:rPr>
              <a:t>F</a:t>
            </a:r>
            <a:r>
              <a:rPr lang="zh-CN" altLang="en-US" sz="2400" dirty="0">
                <a:effectLst/>
                <a:latin typeface="Times New Roman" pitchFamily="18" charset="0"/>
                <a:cs typeface="Times New Roman" pitchFamily="18" charset="0"/>
              </a:rPr>
              <a:t>是否可以对匹配外点进行去除？如何去除？是否能去除所有外点？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55FFC7D-4175-46BF-88E2-C4D3B76DB5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3006" y="2323658"/>
            <a:ext cx="5241282" cy="1963835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884821FA-0C62-4C6D-B75E-D8F120516A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3006" y="4509120"/>
            <a:ext cx="5241282" cy="2098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22938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2"/>
          <p:cNvSpPr>
            <a:spLocks noGrp="1" noChangeArrowheads="1"/>
          </p:cNvSpPr>
          <p:nvPr>
            <p:ph type="title"/>
          </p:nvPr>
        </p:nvSpPr>
        <p:spPr>
          <a:xfrm>
            <a:off x="395536" y="332656"/>
            <a:ext cx="8229600" cy="791369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t"/>
          <a:lstStyle/>
          <a:p>
            <a:pPr fontAlgn="auto">
              <a:spcAft>
                <a:spcPts val="0"/>
              </a:spcAft>
              <a:defRPr/>
            </a:pPr>
            <a:r>
              <a:rPr lang="zh-CN" altLang="en-US" sz="3200" dirty="0">
                <a:solidFill>
                  <a:srgbClr val="0070C0"/>
                </a:solidFill>
                <a:effectLst/>
                <a:latin typeface="Times New Roman" pitchFamily="18" charset="0"/>
                <a:cs typeface="Times New Roman" pitchFamily="18" charset="0"/>
              </a:rPr>
              <a:t>下节课内容</a:t>
            </a:r>
            <a:r>
              <a:rPr lang="en-US" altLang="zh-CN" sz="3200" dirty="0">
                <a:solidFill>
                  <a:srgbClr val="0070C0"/>
                </a:solidFill>
                <a:effectLst/>
                <a:latin typeface="Times New Roman" pitchFamily="18" charset="0"/>
                <a:cs typeface="Times New Roman" pitchFamily="18" charset="0"/>
              </a:rPr>
              <a:t>——</a:t>
            </a:r>
            <a:r>
              <a:rPr lang="zh-CN" altLang="en-US" sz="3200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相机标定与稀疏重建</a:t>
            </a:r>
            <a:endParaRPr lang="zh-CN" altLang="en-US" sz="3200" dirty="0">
              <a:solidFill>
                <a:srgbClr val="0070C0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80728"/>
            <a:ext cx="9144000" cy="4470116"/>
          </a:xfrm>
          <a:prstGeom prst="rect">
            <a:avLst/>
          </a:prstGeom>
        </p:spPr>
      </p:pic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33411899"/>
              </p:ext>
            </p:extLst>
          </p:nvPr>
        </p:nvGraphicFramePr>
        <p:xfrm>
          <a:off x="3613150" y="5877272"/>
          <a:ext cx="1917700" cy="641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41" name="公式" r:id="rId4" imgW="787320" imgH="253800" progId="Equation.3">
                  <p:embed/>
                </p:oleObj>
              </mc:Choice>
              <mc:Fallback>
                <p:oleObj name="公式" r:id="rId4" imgW="787320" imgH="253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13150" y="5877272"/>
                        <a:ext cx="1917700" cy="641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04351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903634"/>
          </a:xfrm>
        </p:spPr>
        <p:txBody>
          <a:bodyPr/>
          <a:lstStyle/>
          <a:p>
            <a:r>
              <a:rPr lang="zh-CN" altLang="en-US" dirty="0">
                <a:solidFill>
                  <a:srgbClr val="0070C0"/>
                </a:solidFill>
              </a:rPr>
              <a:t>三维计算机视觉的研究内容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214104" y="6065912"/>
            <a:ext cx="2098414" cy="60344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zh-CN" altLang="en-US" sz="2800" dirty="0"/>
              <a:t>场景结构</a:t>
            </a:r>
          </a:p>
        </p:txBody>
      </p:sp>
      <p:pic>
        <p:nvPicPr>
          <p:cNvPr id="18" name="1687.jpg"/>
          <p:cNvPicPr/>
          <p:nvPr/>
        </p:nvPicPr>
        <p:blipFill>
          <a:blip r:embed="rId2">
            <a:extLst/>
          </a:blip>
          <a:srcRect/>
          <a:stretch>
            <a:fillRect/>
          </a:stretch>
        </p:blipFill>
        <p:spPr>
          <a:xfrm>
            <a:off x="1214104" y="1484784"/>
            <a:ext cx="6552728" cy="3960440"/>
          </a:xfrm>
          <a:prstGeom prst="rect">
            <a:avLst/>
          </a:prstGeom>
          <a:ln w="3175">
            <a:miter lim="400000"/>
          </a:ln>
        </p:spPr>
      </p:pic>
      <p:sp>
        <p:nvSpPr>
          <p:cNvPr id="19" name="内容占位符 2"/>
          <p:cNvSpPr txBox="1">
            <a:spLocks/>
          </p:cNvSpPr>
          <p:nvPr/>
        </p:nvSpPr>
        <p:spPr>
          <a:xfrm>
            <a:off x="5668418" y="6065912"/>
            <a:ext cx="2098414" cy="6034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zh-CN" altLang="en-US" sz="2800" dirty="0"/>
              <a:t>相机位姿</a:t>
            </a:r>
          </a:p>
        </p:txBody>
      </p:sp>
      <p:cxnSp>
        <p:nvCxnSpPr>
          <p:cNvPr id="21" name="直接箭头连接符 20"/>
          <p:cNvCxnSpPr/>
          <p:nvPr/>
        </p:nvCxnSpPr>
        <p:spPr>
          <a:xfrm flipH="1">
            <a:off x="2263311" y="4481736"/>
            <a:ext cx="148450" cy="1467544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/>
          <p:nvPr/>
        </p:nvCxnSpPr>
        <p:spPr>
          <a:xfrm flipH="1">
            <a:off x="2699793" y="4941168"/>
            <a:ext cx="2304256" cy="1008112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/>
          <p:cNvCxnSpPr/>
          <p:nvPr/>
        </p:nvCxnSpPr>
        <p:spPr>
          <a:xfrm>
            <a:off x="4788024" y="3041576"/>
            <a:ext cx="1872208" cy="2907704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9708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9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(x,y) \Rightarrow&#10;\left[&#10;\begin{array}{c}&#10;x \\ y \\ 1&#10;\end{array}&#10;\right]&#10;\]&#10;\end{document}&#10;"/>
  <p:tag name="EXTERNALNAME" val="Edittex"/>
  <p:tag name="BLEND" val="False"/>
  <p:tag name="TRANSPARENT" val="False"/>
  <p:tag name="BITMAPFORMAT" val="bmpmono"/>
  <p:tag name="DEBUGINTERACTIVE" val="True"/>
  <p:tag name="ORIGWIDTH" val="486.875"/>
  <p:tag name="_INSTRUCTOR VIEW19C14C36-AC8E-43BC-9DB6-C2AAF774C7DC|PANE__TAG" val="_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\left[&#10;\begin{array}{c}&#10;x \\ y \\ w&#10;\end{array}&#10;\right]&#10;\Rightarrow&#10;(x/w,y/w) &#10;\]&#10;\end{document}&#10;"/>
  <p:tag name="EXTERNALNAME" val="Edittex"/>
  <p:tag name="BLEND" val="False"/>
  <p:tag name="TRANSPARENT" val="False"/>
  <p:tag name="BITMAPFORMAT" val="bmpmono"/>
  <p:tag name="DEBUGINTERACTIVE" val="True"/>
  <p:tag name="ORIGWIDTH" val="693"/>
  <p:tag name="_INSTRUCTOR VIEW19C14C36-AC8E-43BC-9DB6-C2AAF774C7DC|PANE__TAG" val="_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\left[&#10;\begin{array}{c}&#10;x \\ y \\ z \\ w&#10;\end{array}&#10;\right]&#10;\Rightarrow&#10;(x/w,y/w, z/w) &#10;\]&#10;\end{document}&#10;"/>
  <p:tag name="EXTERNALNAME" val="Edittex"/>
  <p:tag name="BLEND" val="False"/>
  <p:tag name="TRANSPARENT" val="False"/>
  <p:tag name="BITMAPFORMAT" val="bmpmono"/>
  <p:tag name="DEBUGINTERACTIVE" val="True"/>
  <p:tag name="ORIGWIDTH" val="865.75"/>
  <p:tag name="_INSTRUCTOR VIEW19C14C36-AC8E-43BC-9DB6-C2AAF774C7DC|PANE__TAG" val="_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(x,y,z) \Rightarrow&#10;\left[&#10;\begin{array}{c}&#10;x \\ y \\ z \\ 1&#10;\end{array}&#10;\right]&#10;\]&#10;\end{document}&#10;"/>
  <p:tag name="EXTERNALNAME" val="Edittex"/>
  <p:tag name="BLEND" val="False"/>
  <p:tag name="TRANSPARENT" val="False"/>
  <p:tag name="BITMAPFORMAT" val="bmpmono"/>
  <p:tag name="DEBUGINTERACTIVE" val="True"/>
  <p:tag name="ORIGWIDTH" val="558"/>
  <p:tag name="_INSTRUCTOR VIEW19C14C36-AC8E-43BC-9DB6-C2AAF774C7DC|PANE__TAG" val="_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22127</TotalTime>
  <Words>2039</Words>
  <Application>Microsoft Office PowerPoint</Application>
  <PresentationFormat>全屏显示(4:3)</PresentationFormat>
  <Paragraphs>430</Paragraphs>
  <Slides>87</Slides>
  <Notes>17</Notes>
  <HiddenSlides>0</HiddenSlides>
  <MMClips>5</MMClips>
  <ScaleCrop>false</ScaleCrop>
  <HeadingPairs>
    <vt:vector size="8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4</vt:i4>
      </vt:variant>
      <vt:variant>
        <vt:lpstr>幻灯片标题</vt:lpstr>
      </vt:variant>
      <vt:variant>
        <vt:i4>87</vt:i4>
      </vt:variant>
    </vt:vector>
  </HeadingPairs>
  <TitlesOfParts>
    <vt:vector size="103" baseType="lpstr">
      <vt:lpstr>ZapfHumnst BT</vt:lpstr>
      <vt:lpstr>等线</vt:lpstr>
      <vt:lpstr>黑体</vt:lpstr>
      <vt:lpstr>宋体</vt:lpstr>
      <vt:lpstr>Arial</vt:lpstr>
      <vt:lpstr>Calibri</vt:lpstr>
      <vt:lpstr>Calibri Light</vt:lpstr>
      <vt:lpstr>Helvetica</vt:lpstr>
      <vt:lpstr>Symbol</vt:lpstr>
      <vt:lpstr>Times New Roman</vt:lpstr>
      <vt:lpstr>Wingdings</vt:lpstr>
      <vt:lpstr>Office 主题</vt:lpstr>
      <vt:lpstr>Image</vt:lpstr>
      <vt:lpstr>Equation</vt:lpstr>
      <vt:lpstr>公式</vt:lpstr>
      <vt:lpstr>方程式</vt:lpstr>
      <vt:lpstr>相机模型与多视几何</vt:lpstr>
      <vt:lpstr>三维计算机视觉</vt:lpstr>
      <vt:lpstr>                </vt:lpstr>
      <vt:lpstr>                </vt:lpstr>
      <vt:lpstr>计算机视觉框架</vt:lpstr>
      <vt:lpstr>三维计算机视觉的应用</vt:lpstr>
      <vt:lpstr>三维计算机视觉的应用</vt:lpstr>
      <vt:lpstr>三维计算机视觉的应用</vt:lpstr>
      <vt:lpstr>三维计算机视觉的研究内容</vt:lpstr>
      <vt:lpstr>三维计算机视觉的研究内容</vt:lpstr>
      <vt:lpstr>三维计算机视觉的研究内容</vt:lpstr>
      <vt:lpstr>相机成像</vt:lpstr>
      <vt:lpstr>相机成像</vt:lpstr>
      <vt:lpstr>相机历史</vt:lpstr>
      <vt:lpstr>相机历史</vt:lpstr>
      <vt:lpstr>相机历史</vt:lpstr>
      <vt:lpstr>相机历史</vt:lpstr>
      <vt:lpstr>相机历史</vt:lpstr>
      <vt:lpstr>相机历史</vt:lpstr>
      <vt:lpstr>相机历史</vt:lpstr>
      <vt:lpstr>相机历史</vt:lpstr>
      <vt:lpstr>相机历史</vt:lpstr>
      <vt:lpstr>相机历史</vt:lpstr>
      <vt:lpstr>相机历史</vt:lpstr>
      <vt:lpstr>相机历史</vt:lpstr>
      <vt:lpstr>小孔成像</vt:lpstr>
      <vt:lpstr>小孔成像</vt:lpstr>
      <vt:lpstr>小孔成像</vt:lpstr>
      <vt:lpstr>小孔成像</vt:lpstr>
      <vt:lpstr>透镜系统</vt:lpstr>
      <vt:lpstr>透镜系统——景深</vt:lpstr>
      <vt:lpstr>透镜系统——景深</vt:lpstr>
      <vt:lpstr>透镜系统——景深</vt:lpstr>
      <vt:lpstr>透镜系统——景深</vt:lpstr>
      <vt:lpstr>透镜系统——景深</vt:lpstr>
      <vt:lpstr>透镜系统——景深</vt:lpstr>
      <vt:lpstr>透镜系统——景深</vt:lpstr>
      <vt:lpstr>透镜系统——景深</vt:lpstr>
      <vt:lpstr>单反相机透镜系统</vt:lpstr>
      <vt:lpstr>PowerPoint 演示文稿</vt:lpstr>
      <vt:lpstr>欧式空间与射影空间</vt:lpstr>
      <vt:lpstr>欧式空间与射影空间</vt:lpstr>
      <vt:lpstr>欧式空间与射影空间</vt:lpstr>
      <vt:lpstr>欧式空间与射影空间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两视图几何——寻找最小配置解的意义</vt:lpstr>
      <vt:lpstr>两视图几何——寻找最小配置解的意义</vt:lpstr>
      <vt:lpstr>PowerPoint 演示文稿</vt:lpstr>
      <vt:lpstr>总结—本节课内容回顾</vt:lpstr>
      <vt:lpstr>总结—参考文献</vt:lpstr>
      <vt:lpstr>课后作业（自愿）</vt:lpstr>
      <vt:lpstr>课后作业（自愿）</vt:lpstr>
      <vt:lpstr>下节课内容——相机标定与稀疏重建</vt:lpstr>
    </vt:vector>
  </TitlesOfParts>
  <Company>Institute of Automation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相机模型与多视几何</dc:title>
  <dc:creator>huzy</dc:creator>
  <cp:lastModifiedBy>Shuhan Shen</cp:lastModifiedBy>
  <cp:revision>1324</cp:revision>
  <dcterms:created xsi:type="dcterms:W3CDTF">2004-11-13T00:40:14Z</dcterms:created>
  <dcterms:modified xsi:type="dcterms:W3CDTF">2019-03-24T10:53:27Z</dcterms:modified>
</cp:coreProperties>
</file>